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1"/>
  </p:notesMasterIdLst>
  <p:sldIdLst>
    <p:sldId id="257" r:id="rId3"/>
    <p:sldId id="258" r:id="rId4"/>
    <p:sldId id="259" r:id="rId5"/>
    <p:sldId id="260" r:id="rId6"/>
    <p:sldId id="261" r:id="rId7"/>
    <p:sldId id="262" r:id="rId8"/>
    <p:sldId id="263" r:id="rId9"/>
    <p:sldId id="264" r:id="rId10"/>
    <p:sldId id="265" r:id="rId11"/>
    <p:sldId id="266" r:id="rId12"/>
    <p:sldId id="267" r:id="rId13"/>
    <p:sldId id="275" r:id="rId14"/>
    <p:sldId id="268" r:id="rId15"/>
    <p:sldId id="269" r:id="rId16"/>
    <p:sldId id="270" r:id="rId17"/>
    <p:sldId id="271" r:id="rId18"/>
    <p:sldId id="272" r:id="rId19"/>
    <p:sldId id="27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50" d="100"/>
          <a:sy n="150" d="100"/>
        </p:scale>
        <p:origin x="702"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5EDE39-3094-43D9-83B5-63A39285B0AE}"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347513B8-B2F3-49D3-91AD-E35E6341FDF1}">
      <dgm:prSet/>
      <dgm:spPr/>
      <dgm:t>
        <a:bodyPr/>
        <a:lstStyle/>
        <a:p>
          <a:r>
            <a:rPr lang="en-IN"/>
            <a:t>Our lightning prediction and visualization pipeline consists of the following key stages:</a:t>
          </a:r>
          <a:endParaRPr lang="en-US"/>
        </a:p>
      </dgm:t>
    </dgm:pt>
    <dgm:pt modelId="{5EBF181C-C02F-4887-BAA7-11639D736AC6}" type="parTrans" cxnId="{9D4765B5-4EF1-4A71-BE88-2D0B2AC18C19}">
      <dgm:prSet/>
      <dgm:spPr/>
      <dgm:t>
        <a:bodyPr/>
        <a:lstStyle/>
        <a:p>
          <a:endParaRPr lang="en-US"/>
        </a:p>
      </dgm:t>
    </dgm:pt>
    <dgm:pt modelId="{80E1FAE9-99D3-473B-B28A-08CE5011EEF2}" type="sibTrans" cxnId="{9D4765B5-4EF1-4A71-BE88-2D0B2AC18C19}">
      <dgm:prSet/>
      <dgm:spPr/>
      <dgm:t>
        <a:bodyPr/>
        <a:lstStyle/>
        <a:p>
          <a:endParaRPr lang="en-US"/>
        </a:p>
      </dgm:t>
    </dgm:pt>
    <dgm:pt modelId="{DE68F43B-64F1-4941-BBC6-B983EAF48172}">
      <dgm:prSet/>
      <dgm:spPr/>
      <dgm:t>
        <a:bodyPr/>
        <a:lstStyle/>
        <a:p>
          <a:pPr rtl="0"/>
          <a:r>
            <a:rPr lang="en-IN"/>
            <a:t>1️⃣ Data Collection</a:t>
          </a:r>
          <a:br>
            <a:rPr lang="en-IN" dirty="0"/>
          </a:br>
          <a:endParaRPr lang="en-IN" dirty="0">
            <a:latin typeface="Aptos Display" panose="020F0302020204030204"/>
          </a:endParaRPr>
        </a:p>
      </dgm:t>
    </dgm:pt>
    <dgm:pt modelId="{6379260C-8F04-4930-BCAC-9E4307C63EE1}" type="parTrans" cxnId="{CB534FE0-5738-48EF-A70A-83FC6B24265A}">
      <dgm:prSet/>
      <dgm:spPr/>
      <dgm:t>
        <a:bodyPr/>
        <a:lstStyle/>
        <a:p>
          <a:endParaRPr lang="en-US"/>
        </a:p>
      </dgm:t>
    </dgm:pt>
    <dgm:pt modelId="{6B66ABD5-BE1D-46FE-9197-0208216C1B30}" type="sibTrans" cxnId="{CB534FE0-5738-48EF-A70A-83FC6B24265A}">
      <dgm:prSet/>
      <dgm:spPr/>
      <dgm:t>
        <a:bodyPr/>
        <a:lstStyle/>
        <a:p>
          <a:endParaRPr lang="en-US"/>
        </a:p>
      </dgm:t>
    </dgm:pt>
    <dgm:pt modelId="{32CA3DB0-BDF0-4D6F-AE0D-06B52636E9CD}">
      <dgm:prSet/>
      <dgm:spPr/>
      <dgm:t>
        <a:bodyPr/>
        <a:lstStyle/>
        <a:p>
          <a:pPr rtl="0"/>
          <a:r>
            <a:rPr lang="en-IN"/>
            <a:t>3️⃣ Clustering – Risk Zone Detection</a:t>
          </a:r>
          <a:br>
            <a:rPr lang="en-IN" dirty="0"/>
          </a:br>
          <a:endParaRPr lang="en-IN" dirty="0">
            <a:latin typeface="Aptos Display" panose="020F0302020204030204"/>
          </a:endParaRPr>
        </a:p>
      </dgm:t>
    </dgm:pt>
    <dgm:pt modelId="{30A4F5AD-1B4E-49A1-999E-ED0CF7B2A930}" type="parTrans" cxnId="{75B952E1-7318-4927-8F4A-D00239DBF339}">
      <dgm:prSet/>
      <dgm:spPr/>
      <dgm:t>
        <a:bodyPr/>
        <a:lstStyle/>
        <a:p>
          <a:endParaRPr lang="en-US"/>
        </a:p>
      </dgm:t>
    </dgm:pt>
    <dgm:pt modelId="{BF46F9EB-54B9-476D-A088-52912600AB39}" type="sibTrans" cxnId="{75B952E1-7318-4927-8F4A-D00239DBF339}">
      <dgm:prSet/>
      <dgm:spPr/>
      <dgm:t>
        <a:bodyPr/>
        <a:lstStyle/>
        <a:p>
          <a:endParaRPr lang="en-US"/>
        </a:p>
      </dgm:t>
    </dgm:pt>
    <dgm:pt modelId="{9925C70D-AAA8-49A0-9967-5FBDB22AB1D4}">
      <dgm:prSet/>
      <dgm:spPr/>
      <dgm:t>
        <a:bodyPr/>
        <a:lstStyle/>
        <a:p>
          <a:pPr rtl="0"/>
          <a:r>
            <a:rPr lang="en-IN"/>
            <a:t>5️⃣ Reverse Geocoding</a:t>
          </a:r>
          <a:br>
            <a:rPr lang="en-IN" dirty="0"/>
          </a:br>
          <a:endParaRPr lang="en-IN" dirty="0">
            <a:latin typeface="Aptos Display" panose="020F0302020204030204"/>
          </a:endParaRPr>
        </a:p>
      </dgm:t>
    </dgm:pt>
    <dgm:pt modelId="{6209210C-7FBE-429F-88D1-06029ACBAB12}" type="parTrans" cxnId="{3BFC9F2C-82BE-4C61-98EA-A2875A62B194}">
      <dgm:prSet/>
      <dgm:spPr/>
      <dgm:t>
        <a:bodyPr/>
        <a:lstStyle/>
        <a:p>
          <a:endParaRPr lang="en-US"/>
        </a:p>
      </dgm:t>
    </dgm:pt>
    <dgm:pt modelId="{300FADDD-C714-4846-AB8A-5321CEA5F6E9}" type="sibTrans" cxnId="{3BFC9F2C-82BE-4C61-98EA-A2875A62B194}">
      <dgm:prSet/>
      <dgm:spPr/>
      <dgm:t>
        <a:bodyPr/>
        <a:lstStyle/>
        <a:p>
          <a:endParaRPr lang="en-US"/>
        </a:p>
      </dgm:t>
    </dgm:pt>
    <dgm:pt modelId="{28F941D7-C861-446D-A9FF-D885D96C5D28}">
      <dgm:prSet phldr="0"/>
      <dgm:spPr/>
      <dgm:t>
        <a:bodyPr/>
        <a:lstStyle/>
        <a:p>
          <a:r>
            <a:rPr lang="en-IN"/>
            <a:t>2️⃣ Data Cleaning &amp; </a:t>
          </a:r>
          <a:endParaRPr lang="en-US"/>
        </a:p>
      </dgm:t>
    </dgm:pt>
    <dgm:pt modelId="{57B577FF-FA6A-4259-845B-588713133AE9}" type="parTrans" cxnId="{5327B143-45D7-4435-8902-0F00F42E538D}">
      <dgm:prSet/>
      <dgm:spPr/>
    </dgm:pt>
    <dgm:pt modelId="{EB838255-CA4C-4079-9796-33249FBFF29F}" type="sibTrans" cxnId="{5327B143-45D7-4435-8902-0F00F42E538D}">
      <dgm:prSet/>
      <dgm:spPr/>
    </dgm:pt>
    <dgm:pt modelId="{AB0EA690-6756-4736-8A34-DC6E24D81F97}">
      <dgm:prSet phldr="0"/>
      <dgm:spPr/>
      <dgm:t>
        <a:bodyPr/>
        <a:lstStyle/>
        <a:p>
          <a:r>
            <a:rPr lang="en-IN"/>
            <a:t>4️⃣ CNN-Based Classification Model</a:t>
          </a:r>
          <a:br>
            <a:rPr lang="en-IN" dirty="0"/>
          </a:br>
          <a:endParaRPr lang="en-IN" dirty="0"/>
        </a:p>
      </dgm:t>
    </dgm:pt>
    <dgm:pt modelId="{07F2E88B-DEBC-40A7-B6F8-389217CF7814}" type="parTrans" cxnId="{5F7847B9-705F-4288-AD6F-2D7751E27567}">
      <dgm:prSet/>
      <dgm:spPr/>
    </dgm:pt>
    <dgm:pt modelId="{55970FC5-9677-45AF-9537-B0FEDD503309}" type="sibTrans" cxnId="{5F7847B9-705F-4288-AD6F-2D7751E27567}">
      <dgm:prSet/>
      <dgm:spPr/>
    </dgm:pt>
    <dgm:pt modelId="{65A27437-067E-4EB6-A1C2-18957796684E}">
      <dgm:prSet phldr="0"/>
      <dgm:spPr/>
      <dgm:t>
        <a:bodyPr/>
        <a:lstStyle/>
        <a:p>
          <a:pPr rtl="0"/>
          <a:r>
            <a:rPr lang="en-IN"/>
            <a:t>6️⃣ Web Dashboard Integration</a:t>
          </a:r>
          <a:br>
            <a:rPr lang="en-IN" dirty="0"/>
          </a:br>
          <a:endParaRPr lang="en-IN" dirty="0">
            <a:latin typeface="Aptos Display" panose="020F0302020204030204"/>
          </a:endParaRPr>
        </a:p>
      </dgm:t>
    </dgm:pt>
    <dgm:pt modelId="{D0558D06-F028-47AA-8D5A-AABF8428BE6F}" type="parTrans" cxnId="{DDFD6AD0-4993-4207-A78B-C3EACD828B84}">
      <dgm:prSet/>
      <dgm:spPr/>
    </dgm:pt>
    <dgm:pt modelId="{5ECBD5BF-53D0-49A1-958F-8983BA871E28}" type="sibTrans" cxnId="{DDFD6AD0-4993-4207-A78B-C3EACD828B84}">
      <dgm:prSet/>
      <dgm:spPr/>
    </dgm:pt>
    <dgm:pt modelId="{AB35A7FF-C549-464E-91ED-BF15045416BE}">
      <dgm:prSet phldr="0"/>
      <dgm:spPr/>
      <dgm:t>
        <a:bodyPr/>
        <a:lstStyle/>
        <a:p>
          <a:r>
            <a:rPr lang="en-IN"/>
            <a:t>📌 This multi-stage pipeline bridges data analysis, ML prediction, and public accessibility through visual tools.</a:t>
          </a:r>
          <a:endParaRPr lang="en-US"/>
        </a:p>
      </dgm:t>
    </dgm:pt>
    <dgm:pt modelId="{6F27AB97-907E-448B-A1C0-AD32ACFCD089}" type="parTrans" cxnId="{B1409268-8DD3-46D6-BD16-1AF7E4B9B074}">
      <dgm:prSet/>
      <dgm:spPr/>
    </dgm:pt>
    <dgm:pt modelId="{E849F610-7DE8-49AE-9B8F-A9418DE48DB4}" type="sibTrans" cxnId="{B1409268-8DD3-46D6-BD16-1AF7E4B9B074}">
      <dgm:prSet/>
      <dgm:spPr/>
    </dgm:pt>
    <dgm:pt modelId="{B8E35EBF-063B-47F2-9489-B4E92F360B91}" type="pres">
      <dgm:prSet presAssocID="{925EDE39-3094-43D9-83B5-63A39285B0AE}" presName="linear" presStyleCnt="0">
        <dgm:presLayoutVars>
          <dgm:animLvl val="lvl"/>
          <dgm:resizeHandles val="exact"/>
        </dgm:presLayoutVars>
      </dgm:prSet>
      <dgm:spPr/>
    </dgm:pt>
    <dgm:pt modelId="{971BCC37-0126-4090-A50B-EA58855CE886}" type="pres">
      <dgm:prSet presAssocID="{347513B8-B2F3-49D3-91AD-E35E6341FDF1}" presName="parentText" presStyleLbl="node1" presStyleIdx="0" presStyleCnt="8">
        <dgm:presLayoutVars>
          <dgm:chMax val="0"/>
          <dgm:bulletEnabled val="1"/>
        </dgm:presLayoutVars>
      </dgm:prSet>
      <dgm:spPr/>
    </dgm:pt>
    <dgm:pt modelId="{29EC2176-36AA-451E-A67A-4A1014B6ADD2}" type="pres">
      <dgm:prSet presAssocID="{80E1FAE9-99D3-473B-B28A-08CE5011EEF2}" presName="spacer" presStyleCnt="0"/>
      <dgm:spPr/>
    </dgm:pt>
    <dgm:pt modelId="{9171923E-94AA-42DC-8097-9623F5BDCFF2}" type="pres">
      <dgm:prSet presAssocID="{DE68F43B-64F1-4941-BBC6-B983EAF48172}" presName="parentText" presStyleLbl="node1" presStyleIdx="1" presStyleCnt="8">
        <dgm:presLayoutVars>
          <dgm:chMax val="0"/>
          <dgm:bulletEnabled val="1"/>
        </dgm:presLayoutVars>
      </dgm:prSet>
      <dgm:spPr/>
    </dgm:pt>
    <dgm:pt modelId="{8AB413B6-C4B3-4D75-BDF2-04FFBFF0635B}" type="pres">
      <dgm:prSet presAssocID="{6B66ABD5-BE1D-46FE-9197-0208216C1B30}" presName="spacer" presStyleCnt="0"/>
      <dgm:spPr/>
    </dgm:pt>
    <dgm:pt modelId="{18082069-636E-4D20-AF74-4F033C539327}" type="pres">
      <dgm:prSet presAssocID="{28F941D7-C861-446D-A9FF-D885D96C5D28}" presName="parentText" presStyleLbl="node1" presStyleIdx="2" presStyleCnt="8">
        <dgm:presLayoutVars>
          <dgm:chMax val="0"/>
          <dgm:bulletEnabled val="1"/>
        </dgm:presLayoutVars>
      </dgm:prSet>
      <dgm:spPr/>
    </dgm:pt>
    <dgm:pt modelId="{D71032F7-6EA1-4258-9DE9-1B144E81256F}" type="pres">
      <dgm:prSet presAssocID="{EB838255-CA4C-4079-9796-33249FBFF29F}" presName="spacer" presStyleCnt="0"/>
      <dgm:spPr/>
    </dgm:pt>
    <dgm:pt modelId="{B798E9AC-C78F-45F7-863C-0B8D601FBF3F}" type="pres">
      <dgm:prSet presAssocID="{32CA3DB0-BDF0-4D6F-AE0D-06B52636E9CD}" presName="parentText" presStyleLbl="node1" presStyleIdx="3" presStyleCnt="8">
        <dgm:presLayoutVars>
          <dgm:chMax val="0"/>
          <dgm:bulletEnabled val="1"/>
        </dgm:presLayoutVars>
      </dgm:prSet>
      <dgm:spPr/>
    </dgm:pt>
    <dgm:pt modelId="{5CDA4086-90C1-4211-A14A-B0B607A59E5F}" type="pres">
      <dgm:prSet presAssocID="{BF46F9EB-54B9-476D-A088-52912600AB39}" presName="spacer" presStyleCnt="0"/>
      <dgm:spPr/>
    </dgm:pt>
    <dgm:pt modelId="{070536F5-4CFE-441A-9055-E31CCBE41C90}" type="pres">
      <dgm:prSet presAssocID="{AB0EA690-6756-4736-8A34-DC6E24D81F97}" presName="parentText" presStyleLbl="node1" presStyleIdx="4" presStyleCnt="8">
        <dgm:presLayoutVars>
          <dgm:chMax val="0"/>
          <dgm:bulletEnabled val="1"/>
        </dgm:presLayoutVars>
      </dgm:prSet>
      <dgm:spPr/>
    </dgm:pt>
    <dgm:pt modelId="{019AC4C4-BF71-47EB-98C1-0C57D3E46357}" type="pres">
      <dgm:prSet presAssocID="{55970FC5-9677-45AF-9537-B0FEDD503309}" presName="spacer" presStyleCnt="0"/>
      <dgm:spPr/>
    </dgm:pt>
    <dgm:pt modelId="{7F64C032-985B-4120-A4E9-99FA8474BA31}" type="pres">
      <dgm:prSet presAssocID="{9925C70D-AAA8-49A0-9967-5FBDB22AB1D4}" presName="parentText" presStyleLbl="node1" presStyleIdx="5" presStyleCnt="8">
        <dgm:presLayoutVars>
          <dgm:chMax val="0"/>
          <dgm:bulletEnabled val="1"/>
        </dgm:presLayoutVars>
      </dgm:prSet>
      <dgm:spPr/>
    </dgm:pt>
    <dgm:pt modelId="{3023EB60-DBD0-459D-B90D-5FF0D804FC83}" type="pres">
      <dgm:prSet presAssocID="{300FADDD-C714-4846-AB8A-5321CEA5F6E9}" presName="spacer" presStyleCnt="0"/>
      <dgm:spPr/>
    </dgm:pt>
    <dgm:pt modelId="{7E5426D9-E8FA-4BFC-AAF5-5EAAE18F26A7}" type="pres">
      <dgm:prSet presAssocID="{65A27437-067E-4EB6-A1C2-18957796684E}" presName="parentText" presStyleLbl="node1" presStyleIdx="6" presStyleCnt="8">
        <dgm:presLayoutVars>
          <dgm:chMax val="0"/>
          <dgm:bulletEnabled val="1"/>
        </dgm:presLayoutVars>
      </dgm:prSet>
      <dgm:spPr/>
    </dgm:pt>
    <dgm:pt modelId="{1DBB8983-3789-4E31-9B48-EB567B6A81C4}" type="pres">
      <dgm:prSet presAssocID="{5ECBD5BF-53D0-49A1-958F-8983BA871E28}" presName="spacer" presStyleCnt="0"/>
      <dgm:spPr/>
    </dgm:pt>
    <dgm:pt modelId="{2BAA8B00-37C4-4026-A087-2F2299149436}" type="pres">
      <dgm:prSet presAssocID="{AB35A7FF-C549-464E-91ED-BF15045416BE}" presName="parentText" presStyleLbl="node1" presStyleIdx="7" presStyleCnt="8">
        <dgm:presLayoutVars>
          <dgm:chMax val="0"/>
          <dgm:bulletEnabled val="1"/>
        </dgm:presLayoutVars>
      </dgm:prSet>
      <dgm:spPr/>
    </dgm:pt>
  </dgm:ptLst>
  <dgm:cxnLst>
    <dgm:cxn modelId="{2CA7F225-A48A-4A69-AB21-197704088919}" type="presOf" srcId="{925EDE39-3094-43D9-83B5-63A39285B0AE}" destId="{B8E35EBF-063B-47F2-9489-B4E92F360B91}" srcOrd="0" destOrd="0" presId="urn:microsoft.com/office/officeart/2005/8/layout/vList2"/>
    <dgm:cxn modelId="{3BFC9F2C-82BE-4C61-98EA-A2875A62B194}" srcId="{925EDE39-3094-43D9-83B5-63A39285B0AE}" destId="{9925C70D-AAA8-49A0-9967-5FBDB22AB1D4}" srcOrd="5" destOrd="0" parTransId="{6209210C-7FBE-429F-88D1-06029ACBAB12}" sibTransId="{300FADDD-C714-4846-AB8A-5321CEA5F6E9}"/>
    <dgm:cxn modelId="{FE303830-F862-4D86-AF8F-23FE2F31624A}" type="presOf" srcId="{32CA3DB0-BDF0-4D6F-AE0D-06B52636E9CD}" destId="{B798E9AC-C78F-45F7-863C-0B8D601FBF3F}" srcOrd="0" destOrd="0" presId="urn:microsoft.com/office/officeart/2005/8/layout/vList2"/>
    <dgm:cxn modelId="{5327B143-45D7-4435-8902-0F00F42E538D}" srcId="{925EDE39-3094-43D9-83B5-63A39285B0AE}" destId="{28F941D7-C861-446D-A9FF-D885D96C5D28}" srcOrd="2" destOrd="0" parTransId="{57B577FF-FA6A-4259-845B-588713133AE9}" sibTransId="{EB838255-CA4C-4079-9796-33249FBFF29F}"/>
    <dgm:cxn modelId="{E9D19A64-920D-4906-A699-B02D38375A4E}" type="presOf" srcId="{347513B8-B2F3-49D3-91AD-E35E6341FDF1}" destId="{971BCC37-0126-4090-A50B-EA58855CE886}" srcOrd="0" destOrd="0" presId="urn:microsoft.com/office/officeart/2005/8/layout/vList2"/>
    <dgm:cxn modelId="{2B272B68-6E9B-480D-B4AD-9214C54C4F32}" type="presOf" srcId="{9925C70D-AAA8-49A0-9967-5FBDB22AB1D4}" destId="{7F64C032-985B-4120-A4E9-99FA8474BA31}" srcOrd="0" destOrd="0" presId="urn:microsoft.com/office/officeart/2005/8/layout/vList2"/>
    <dgm:cxn modelId="{B1409268-8DD3-46D6-BD16-1AF7E4B9B074}" srcId="{925EDE39-3094-43D9-83B5-63A39285B0AE}" destId="{AB35A7FF-C549-464E-91ED-BF15045416BE}" srcOrd="7" destOrd="0" parTransId="{6F27AB97-907E-448B-A1C0-AD32ACFCD089}" sibTransId="{E849F610-7DE8-49AE-9B8F-A9418DE48DB4}"/>
    <dgm:cxn modelId="{76D88273-C943-4DFB-B723-D0E2242D2D72}" type="presOf" srcId="{DE68F43B-64F1-4941-BBC6-B983EAF48172}" destId="{9171923E-94AA-42DC-8097-9623F5BDCFF2}" srcOrd="0" destOrd="0" presId="urn:microsoft.com/office/officeart/2005/8/layout/vList2"/>
    <dgm:cxn modelId="{E7DE358F-F387-4A3F-A873-131ED8CE88DE}" type="presOf" srcId="{65A27437-067E-4EB6-A1C2-18957796684E}" destId="{7E5426D9-E8FA-4BFC-AAF5-5EAAE18F26A7}" srcOrd="0" destOrd="0" presId="urn:microsoft.com/office/officeart/2005/8/layout/vList2"/>
    <dgm:cxn modelId="{9BFAE491-37B9-451F-957E-BE85D1828A3A}" type="presOf" srcId="{AB0EA690-6756-4736-8A34-DC6E24D81F97}" destId="{070536F5-4CFE-441A-9055-E31CCBE41C90}" srcOrd="0" destOrd="0" presId="urn:microsoft.com/office/officeart/2005/8/layout/vList2"/>
    <dgm:cxn modelId="{84A16AA3-003C-4D60-9C64-220632F57046}" type="presOf" srcId="{AB35A7FF-C549-464E-91ED-BF15045416BE}" destId="{2BAA8B00-37C4-4026-A087-2F2299149436}" srcOrd="0" destOrd="0" presId="urn:microsoft.com/office/officeart/2005/8/layout/vList2"/>
    <dgm:cxn modelId="{9D4765B5-4EF1-4A71-BE88-2D0B2AC18C19}" srcId="{925EDE39-3094-43D9-83B5-63A39285B0AE}" destId="{347513B8-B2F3-49D3-91AD-E35E6341FDF1}" srcOrd="0" destOrd="0" parTransId="{5EBF181C-C02F-4887-BAA7-11639D736AC6}" sibTransId="{80E1FAE9-99D3-473B-B28A-08CE5011EEF2}"/>
    <dgm:cxn modelId="{5F7847B9-705F-4288-AD6F-2D7751E27567}" srcId="{925EDE39-3094-43D9-83B5-63A39285B0AE}" destId="{AB0EA690-6756-4736-8A34-DC6E24D81F97}" srcOrd="4" destOrd="0" parTransId="{07F2E88B-DEBC-40A7-B6F8-389217CF7814}" sibTransId="{55970FC5-9677-45AF-9537-B0FEDD503309}"/>
    <dgm:cxn modelId="{FB23DACF-39CB-490C-861A-4FDC72ADA4CD}" type="presOf" srcId="{28F941D7-C861-446D-A9FF-D885D96C5D28}" destId="{18082069-636E-4D20-AF74-4F033C539327}" srcOrd="0" destOrd="0" presId="urn:microsoft.com/office/officeart/2005/8/layout/vList2"/>
    <dgm:cxn modelId="{DDFD6AD0-4993-4207-A78B-C3EACD828B84}" srcId="{925EDE39-3094-43D9-83B5-63A39285B0AE}" destId="{65A27437-067E-4EB6-A1C2-18957796684E}" srcOrd="6" destOrd="0" parTransId="{D0558D06-F028-47AA-8D5A-AABF8428BE6F}" sibTransId="{5ECBD5BF-53D0-49A1-958F-8983BA871E28}"/>
    <dgm:cxn modelId="{CB534FE0-5738-48EF-A70A-83FC6B24265A}" srcId="{925EDE39-3094-43D9-83B5-63A39285B0AE}" destId="{DE68F43B-64F1-4941-BBC6-B983EAF48172}" srcOrd="1" destOrd="0" parTransId="{6379260C-8F04-4930-BCAC-9E4307C63EE1}" sibTransId="{6B66ABD5-BE1D-46FE-9197-0208216C1B30}"/>
    <dgm:cxn modelId="{75B952E1-7318-4927-8F4A-D00239DBF339}" srcId="{925EDE39-3094-43D9-83B5-63A39285B0AE}" destId="{32CA3DB0-BDF0-4D6F-AE0D-06B52636E9CD}" srcOrd="3" destOrd="0" parTransId="{30A4F5AD-1B4E-49A1-999E-ED0CF7B2A930}" sibTransId="{BF46F9EB-54B9-476D-A088-52912600AB39}"/>
    <dgm:cxn modelId="{6DE1A14B-4F68-4DF0-AC5F-7DEBF2677FEA}" type="presParOf" srcId="{B8E35EBF-063B-47F2-9489-B4E92F360B91}" destId="{971BCC37-0126-4090-A50B-EA58855CE886}" srcOrd="0" destOrd="0" presId="urn:microsoft.com/office/officeart/2005/8/layout/vList2"/>
    <dgm:cxn modelId="{D8F45F35-94D4-476D-9989-CF82BB961AD4}" type="presParOf" srcId="{B8E35EBF-063B-47F2-9489-B4E92F360B91}" destId="{29EC2176-36AA-451E-A67A-4A1014B6ADD2}" srcOrd="1" destOrd="0" presId="urn:microsoft.com/office/officeart/2005/8/layout/vList2"/>
    <dgm:cxn modelId="{B3347CCD-DAA3-48D4-BD1F-91465F7CB8F5}" type="presParOf" srcId="{B8E35EBF-063B-47F2-9489-B4E92F360B91}" destId="{9171923E-94AA-42DC-8097-9623F5BDCFF2}" srcOrd="2" destOrd="0" presId="urn:microsoft.com/office/officeart/2005/8/layout/vList2"/>
    <dgm:cxn modelId="{C3E0BE96-0160-4FA5-8D0F-28BC01FA45B5}" type="presParOf" srcId="{B8E35EBF-063B-47F2-9489-B4E92F360B91}" destId="{8AB413B6-C4B3-4D75-BDF2-04FFBFF0635B}" srcOrd="3" destOrd="0" presId="urn:microsoft.com/office/officeart/2005/8/layout/vList2"/>
    <dgm:cxn modelId="{5E41674C-F4CE-4CE8-B102-53E01C4BBB22}" type="presParOf" srcId="{B8E35EBF-063B-47F2-9489-B4E92F360B91}" destId="{18082069-636E-4D20-AF74-4F033C539327}" srcOrd="4" destOrd="0" presId="urn:microsoft.com/office/officeart/2005/8/layout/vList2"/>
    <dgm:cxn modelId="{A7155AF0-9A15-4B73-8B7C-6EE4A143DF17}" type="presParOf" srcId="{B8E35EBF-063B-47F2-9489-B4E92F360B91}" destId="{D71032F7-6EA1-4258-9DE9-1B144E81256F}" srcOrd="5" destOrd="0" presId="urn:microsoft.com/office/officeart/2005/8/layout/vList2"/>
    <dgm:cxn modelId="{218F3D7C-AC33-4CF6-9C00-2301136DB293}" type="presParOf" srcId="{B8E35EBF-063B-47F2-9489-B4E92F360B91}" destId="{B798E9AC-C78F-45F7-863C-0B8D601FBF3F}" srcOrd="6" destOrd="0" presId="urn:microsoft.com/office/officeart/2005/8/layout/vList2"/>
    <dgm:cxn modelId="{58449D50-DD97-409B-8D65-FEC46862E015}" type="presParOf" srcId="{B8E35EBF-063B-47F2-9489-B4E92F360B91}" destId="{5CDA4086-90C1-4211-A14A-B0B607A59E5F}" srcOrd="7" destOrd="0" presId="urn:microsoft.com/office/officeart/2005/8/layout/vList2"/>
    <dgm:cxn modelId="{E43A228B-C4AF-413F-8D6E-F27633EF2369}" type="presParOf" srcId="{B8E35EBF-063B-47F2-9489-B4E92F360B91}" destId="{070536F5-4CFE-441A-9055-E31CCBE41C90}" srcOrd="8" destOrd="0" presId="urn:microsoft.com/office/officeart/2005/8/layout/vList2"/>
    <dgm:cxn modelId="{636C6AC0-6F0D-476E-A23B-ED8DE42042B1}" type="presParOf" srcId="{B8E35EBF-063B-47F2-9489-B4E92F360B91}" destId="{019AC4C4-BF71-47EB-98C1-0C57D3E46357}" srcOrd="9" destOrd="0" presId="urn:microsoft.com/office/officeart/2005/8/layout/vList2"/>
    <dgm:cxn modelId="{24CDBA2B-75B5-4584-B362-F5C8E71412C0}" type="presParOf" srcId="{B8E35EBF-063B-47F2-9489-B4E92F360B91}" destId="{7F64C032-985B-4120-A4E9-99FA8474BA31}" srcOrd="10" destOrd="0" presId="urn:microsoft.com/office/officeart/2005/8/layout/vList2"/>
    <dgm:cxn modelId="{00C08818-919E-4066-9F27-A940121E9669}" type="presParOf" srcId="{B8E35EBF-063B-47F2-9489-B4E92F360B91}" destId="{3023EB60-DBD0-459D-B90D-5FF0D804FC83}" srcOrd="11" destOrd="0" presId="urn:microsoft.com/office/officeart/2005/8/layout/vList2"/>
    <dgm:cxn modelId="{9DCE2CF9-C0F5-4A66-9BAD-0BAF6C1A88EF}" type="presParOf" srcId="{B8E35EBF-063B-47F2-9489-B4E92F360B91}" destId="{7E5426D9-E8FA-4BFC-AAF5-5EAAE18F26A7}" srcOrd="12" destOrd="0" presId="urn:microsoft.com/office/officeart/2005/8/layout/vList2"/>
    <dgm:cxn modelId="{ED47EFAB-5778-4DD6-9101-98DF4F37C665}" type="presParOf" srcId="{B8E35EBF-063B-47F2-9489-B4E92F360B91}" destId="{1DBB8983-3789-4E31-9B48-EB567B6A81C4}" srcOrd="13" destOrd="0" presId="urn:microsoft.com/office/officeart/2005/8/layout/vList2"/>
    <dgm:cxn modelId="{D83FB5F5-DFF1-47A3-A6B0-B197E31F4201}" type="presParOf" srcId="{B8E35EBF-063B-47F2-9489-B4E92F360B91}" destId="{2BAA8B00-37C4-4026-A087-2F2299149436}" srcOrd="14"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1BCC37-0126-4090-A50B-EA58855CE886}">
      <dsp:nvSpPr>
        <dsp:cNvPr id="0" name=""/>
        <dsp:cNvSpPr/>
      </dsp:nvSpPr>
      <dsp:spPr>
        <a:xfrm>
          <a:off x="0" y="48246"/>
          <a:ext cx="7991234" cy="663390"/>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kern="1200"/>
            <a:t>Our lightning prediction and visualization pipeline consists of the following key stages:</a:t>
          </a:r>
          <a:endParaRPr lang="en-US" sz="1600" kern="1200"/>
        </a:p>
      </dsp:txBody>
      <dsp:txXfrm>
        <a:off x="32384" y="80630"/>
        <a:ext cx="7926466" cy="598622"/>
      </dsp:txXfrm>
    </dsp:sp>
    <dsp:sp modelId="{9171923E-94AA-42DC-8097-9623F5BDCFF2}">
      <dsp:nvSpPr>
        <dsp:cNvPr id="0" name=""/>
        <dsp:cNvSpPr/>
      </dsp:nvSpPr>
      <dsp:spPr>
        <a:xfrm>
          <a:off x="0" y="757716"/>
          <a:ext cx="7991234" cy="663390"/>
        </a:xfrm>
        <a:prstGeom prst="roundRect">
          <a:avLst/>
        </a:prstGeom>
        <a:solidFill>
          <a:schemeClr val="accent5">
            <a:hueOff val="-1736021"/>
            <a:satOff val="-118"/>
            <a:lumOff val="28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a:t>1️⃣ Data Collection</a:t>
          </a:r>
          <a:br>
            <a:rPr lang="en-IN" sz="1600" kern="1200" dirty="0"/>
          </a:br>
          <a:endParaRPr lang="en-IN" sz="1600" kern="1200" dirty="0">
            <a:latin typeface="Aptos Display" panose="020F0302020204030204"/>
          </a:endParaRPr>
        </a:p>
      </dsp:txBody>
      <dsp:txXfrm>
        <a:off x="32384" y="790100"/>
        <a:ext cx="7926466" cy="598622"/>
      </dsp:txXfrm>
    </dsp:sp>
    <dsp:sp modelId="{18082069-636E-4D20-AF74-4F033C539327}">
      <dsp:nvSpPr>
        <dsp:cNvPr id="0" name=""/>
        <dsp:cNvSpPr/>
      </dsp:nvSpPr>
      <dsp:spPr>
        <a:xfrm>
          <a:off x="0" y="1467186"/>
          <a:ext cx="7991234" cy="663390"/>
        </a:xfrm>
        <a:prstGeom prst="roundRect">
          <a:avLst/>
        </a:prstGeom>
        <a:solidFill>
          <a:schemeClr val="accent5">
            <a:hueOff val="-3472043"/>
            <a:satOff val="-236"/>
            <a:lumOff val="56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kern="1200"/>
            <a:t>2️⃣ Data Cleaning &amp; </a:t>
          </a:r>
          <a:endParaRPr lang="en-US" sz="1600" kern="1200"/>
        </a:p>
      </dsp:txBody>
      <dsp:txXfrm>
        <a:off x="32384" y="1499570"/>
        <a:ext cx="7926466" cy="598622"/>
      </dsp:txXfrm>
    </dsp:sp>
    <dsp:sp modelId="{B798E9AC-C78F-45F7-863C-0B8D601FBF3F}">
      <dsp:nvSpPr>
        <dsp:cNvPr id="0" name=""/>
        <dsp:cNvSpPr/>
      </dsp:nvSpPr>
      <dsp:spPr>
        <a:xfrm>
          <a:off x="0" y="2176656"/>
          <a:ext cx="7991234" cy="663390"/>
        </a:xfrm>
        <a:prstGeom prst="roundRect">
          <a:avLst/>
        </a:prstGeom>
        <a:solidFill>
          <a:schemeClr val="accent5">
            <a:hueOff val="-5208064"/>
            <a:satOff val="-354"/>
            <a:lumOff val="84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a:t>3️⃣ Clustering – Risk Zone Detection</a:t>
          </a:r>
          <a:br>
            <a:rPr lang="en-IN" sz="1600" kern="1200" dirty="0"/>
          </a:br>
          <a:endParaRPr lang="en-IN" sz="1600" kern="1200" dirty="0">
            <a:latin typeface="Aptos Display" panose="020F0302020204030204"/>
          </a:endParaRPr>
        </a:p>
      </dsp:txBody>
      <dsp:txXfrm>
        <a:off x="32384" y="2209040"/>
        <a:ext cx="7926466" cy="598622"/>
      </dsp:txXfrm>
    </dsp:sp>
    <dsp:sp modelId="{070536F5-4CFE-441A-9055-E31CCBE41C90}">
      <dsp:nvSpPr>
        <dsp:cNvPr id="0" name=""/>
        <dsp:cNvSpPr/>
      </dsp:nvSpPr>
      <dsp:spPr>
        <a:xfrm>
          <a:off x="0" y="2886126"/>
          <a:ext cx="7991234" cy="663390"/>
        </a:xfrm>
        <a:prstGeom prst="roundRect">
          <a:avLst/>
        </a:prstGeom>
        <a:solidFill>
          <a:schemeClr val="accent5">
            <a:hueOff val="-6944086"/>
            <a:satOff val="-472"/>
            <a:lumOff val="112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kern="1200"/>
            <a:t>4️⃣ CNN-Based Classification Model</a:t>
          </a:r>
          <a:br>
            <a:rPr lang="en-IN" sz="1600" kern="1200" dirty="0"/>
          </a:br>
          <a:endParaRPr lang="en-IN" sz="1600" kern="1200" dirty="0"/>
        </a:p>
      </dsp:txBody>
      <dsp:txXfrm>
        <a:off x="32384" y="2918510"/>
        <a:ext cx="7926466" cy="598622"/>
      </dsp:txXfrm>
    </dsp:sp>
    <dsp:sp modelId="{7F64C032-985B-4120-A4E9-99FA8474BA31}">
      <dsp:nvSpPr>
        <dsp:cNvPr id="0" name=""/>
        <dsp:cNvSpPr/>
      </dsp:nvSpPr>
      <dsp:spPr>
        <a:xfrm>
          <a:off x="0" y="3595596"/>
          <a:ext cx="7991234" cy="663390"/>
        </a:xfrm>
        <a:prstGeom prst="roundRect">
          <a:avLst/>
        </a:prstGeom>
        <a:solidFill>
          <a:schemeClr val="accent5">
            <a:hueOff val="-8680107"/>
            <a:satOff val="-590"/>
            <a:lumOff val="140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a:t>5️⃣ Reverse Geocoding</a:t>
          </a:r>
          <a:br>
            <a:rPr lang="en-IN" sz="1600" kern="1200" dirty="0"/>
          </a:br>
          <a:endParaRPr lang="en-IN" sz="1600" kern="1200" dirty="0">
            <a:latin typeface="Aptos Display" panose="020F0302020204030204"/>
          </a:endParaRPr>
        </a:p>
      </dsp:txBody>
      <dsp:txXfrm>
        <a:off x="32384" y="3627980"/>
        <a:ext cx="7926466" cy="598622"/>
      </dsp:txXfrm>
    </dsp:sp>
    <dsp:sp modelId="{7E5426D9-E8FA-4BFC-AAF5-5EAAE18F26A7}">
      <dsp:nvSpPr>
        <dsp:cNvPr id="0" name=""/>
        <dsp:cNvSpPr/>
      </dsp:nvSpPr>
      <dsp:spPr>
        <a:xfrm>
          <a:off x="0" y="4305066"/>
          <a:ext cx="7991234" cy="663390"/>
        </a:xfrm>
        <a:prstGeom prst="roundRect">
          <a:avLst/>
        </a:prstGeom>
        <a:solidFill>
          <a:schemeClr val="accent5">
            <a:hueOff val="-10416129"/>
            <a:satOff val="-708"/>
            <a:lumOff val="168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a:t>6️⃣ Web Dashboard Integration</a:t>
          </a:r>
          <a:br>
            <a:rPr lang="en-IN" sz="1600" kern="1200" dirty="0"/>
          </a:br>
          <a:endParaRPr lang="en-IN" sz="1600" kern="1200" dirty="0">
            <a:latin typeface="Aptos Display" panose="020F0302020204030204"/>
          </a:endParaRPr>
        </a:p>
      </dsp:txBody>
      <dsp:txXfrm>
        <a:off x="32384" y="4337450"/>
        <a:ext cx="7926466" cy="598622"/>
      </dsp:txXfrm>
    </dsp:sp>
    <dsp:sp modelId="{2BAA8B00-37C4-4026-A087-2F2299149436}">
      <dsp:nvSpPr>
        <dsp:cNvPr id="0" name=""/>
        <dsp:cNvSpPr/>
      </dsp:nvSpPr>
      <dsp:spPr>
        <a:xfrm>
          <a:off x="0" y="5014536"/>
          <a:ext cx="7991234" cy="663390"/>
        </a:xfrm>
        <a:prstGeom prst="round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kern="1200"/>
            <a:t>📌 This multi-stage pipeline bridges data analysis, ML prediction, and public accessibility through visual tools.</a:t>
          </a:r>
          <a:endParaRPr lang="en-US" sz="1600" kern="1200"/>
        </a:p>
      </dsp:txBody>
      <dsp:txXfrm>
        <a:off x="32384" y="5046920"/>
        <a:ext cx="7926466" cy="59862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svg>
</file>

<file path=ppt/media/image15.png>
</file>

<file path=ppt/media/image16.png>
</file>

<file path=ppt/media/image17.jpeg>
</file>

<file path=ppt/media/image18.jpeg>
</file>

<file path=ppt/media/image2.jpe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FA8155-E38C-4853-9FC1-9B4FB9BD22F5}" type="datetimeFigureOut">
              <a:rPr lang="en-IN" smtClean="0"/>
              <a:t>12-11-25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CF834E-153A-4209-9D95-43585AFA539E}" type="slidenum">
              <a:rPr lang="en-IN" smtClean="0"/>
              <a:t>‹#›</a:t>
            </a:fld>
            <a:endParaRPr lang="en-IN"/>
          </a:p>
        </p:txBody>
      </p:sp>
    </p:spTree>
    <p:extLst>
      <p:ext uri="{BB962C8B-B14F-4D97-AF65-F5344CB8AC3E}">
        <p14:creationId xmlns:p14="http://schemas.microsoft.com/office/powerpoint/2010/main" val="21618204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CF834E-153A-4209-9D95-43585AFA539E}"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58221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CF834E-153A-4209-9D95-43585AFA539E}"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43138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E6984-129D-948A-3807-7B8F07BD86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719C721-7114-C117-9E8F-7EA49B48F7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276AC92-4318-3746-C051-234D44866BF1}"/>
              </a:ext>
            </a:extLst>
          </p:cNvPr>
          <p:cNvSpPr>
            <a:spLocks noGrp="1"/>
          </p:cNvSpPr>
          <p:nvPr>
            <p:ph type="dt" sz="half" idx="10"/>
          </p:nvPr>
        </p:nvSpPr>
        <p:spPr/>
        <p:txBody>
          <a:bodyPr/>
          <a:lstStyle/>
          <a:p>
            <a:fld id="{BEE106A0-48C1-47EB-96FA-8440CA6419CC}" type="datetimeFigureOut">
              <a:rPr lang="en-IN" smtClean="0"/>
              <a:t>12-11-25</a:t>
            </a:fld>
            <a:endParaRPr lang="en-IN"/>
          </a:p>
        </p:txBody>
      </p:sp>
      <p:sp>
        <p:nvSpPr>
          <p:cNvPr id="5" name="Footer Placeholder 4">
            <a:extLst>
              <a:ext uri="{FF2B5EF4-FFF2-40B4-BE49-F238E27FC236}">
                <a16:creationId xmlns:a16="http://schemas.microsoft.com/office/drawing/2014/main" id="{F99A32DE-FAAB-AF02-36BE-525965E364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008203-2938-8D47-8818-2F65A38A809C}"/>
              </a:ext>
            </a:extLst>
          </p:cNvPr>
          <p:cNvSpPr>
            <a:spLocks noGrp="1"/>
          </p:cNvSpPr>
          <p:nvPr>
            <p:ph type="sldNum" sz="quarter" idx="12"/>
          </p:nvPr>
        </p:nvSpPr>
        <p:spPr/>
        <p:txBody>
          <a:bodyPr/>
          <a:lstStyle/>
          <a:p>
            <a:fld id="{1D561E8D-C428-428A-827E-37ED67538DE4}" type="slidenum">
              <a:rPr lang="en-IN" smtClean="0"/>
              <a:t>‹#›</a:t>
            </a:fld>
            <a:endParaRPr lang="en-IN"/>
          </a:p>
        </p:txBody>
      </p:sp>
    </p:spTree>
    <p:extLst>
      <p:ext uri="{BB962C8B-B14F-4D97-AF65-F5344CB8AC3E}">
        <p14:creationId xmlns:p14="http://schemas.microsoft.com/office/powerpoint/2010/main" val="4143777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7BDDB-73BB-2291-E784-5B1C8E19891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77AC4C0-C0A2-3C1B-FFB3-9102447981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EE1113-D345-82A3-60A5-CD6FFECF5D4F}"/>
              </a:ext>
            </a:extLst>
          </p:cNvPr>
          <p:cNvSpPr>
            <a:spLocks noGrp="1"/>
          </p:cNvSpPr>
          <p:nvPr>
            <p:ph type="dt" sz="half" idx="10"/>
          </p:nvPr>
        </p:nvSpPr>
        <p:spPr/>
        <p:txBody>
          <a:bodyPr/>
          <a:lstStyle/>
          <a:p>
            <a:fld id="{BEE106A0-48C1-47EB-96FA-8440CA6419CC}" type="datetimeFigureOut">
              <a:rPr lang="en-IN" smtClean="0"/>
              <a:t>12-11-25</a:t>
            </a:fld>
            <a:endParaRPr lang="en-IN"/>
          </a:p>
        </p:txBody>
      </p:sp>
      <p:sp>
        <p:nvSpPr>
          <p:cNvPr id="5" name="Footer Placeholder 4">
            <a:extLst>
              <a:ext uri="{FF2B5EF4-FFF2-40B4-BE49-F238E27FC236}">
                <a16:creationId xmlns:a16="http://schemas.microsoft.com/office/drawing/2014/main" id="{813B35AD-234F-174D-8B9C-D4C26D507A0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54CB83-2BB3-D402-E790-B96FB5DDF7BB}"/>
              </a:ext>
            </a:extLst>
          </p:cNvPr>
          <p:cNvSpPr>
            <a:spLocks noGrp="1"/>
          </p:cNvSpPr>
          <p:nvPr>
            <p:ph type="sldNum" sz="quarter" idx="12"/>
          </p:nvPr>
        </p:nvSpPr>
        <p:spPr/>
        <p:txBody>
          <a:bodyPr/>
          <a:lstStyle/>
          <a:p>
            <a:fld id="{1D561E8D-C428-428A-827E-37ED67538DE4}" type="slidenum">
              <a:rPr lang="en-IN" smtClean="0"/>
              <a:t>‹#›</a:t>
            </a:fld>
            <a:endParaRPr lang="en-IN"/>
          </a:p>
        </p:txBody>
      </p:sp>
    </p:spTree>
    <p:extLst>
      <p:ext uri="{BB962C8B-B14F-4D97-AF65-F5344CB8AC3E}">
        <p14:creationId xmlns:p14="http://schemas.microsoft.com/office/powerpoint/2010/main" val="3543721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FE51AB-63D9-59F6-08CC-2AE8071620F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68919D6-1B73-2BBA-B280-D534CB4E3D6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8AE281C-FA25-6FCD-7A46-5D78ECDAE2C6}"/>
              </a:ext>
            </a:extLst>
          </p:cNvPr>
          <p:cNvSpPr>
            <a:spLocks noGrp="1"/>
          </p:cNvSpPr>
          <p:nvPr>
            <p:ph type="dt" sz="half" idx="10"/>
          </p:nvPr>
        </p:nvSpPr>
        <p:spPr/>
        <p:txBody>
          <a:bodyPr/>
          <a:lstStyle/>
          <a:p>
            <a:fld id="{BEE106A0-48C1-47EB-96FA-8440CA6419CC}" type="datetimeFigureOut">
              <a:rPr lang="en-IN" smtClean="0"/>
              <a:t>12-11-25</a:t>
            </a:fld>
            <a:endParaRPr lang="en-IN"/>
          </a:p>
        </p:txBody>
      </p:sp>
      <p:sp>
        <p:nvSpPr>
          <p:cNvPr id="5" name="Footer Placeholder 4">
            <a:extLst>
              <a:ext uri="{FF2B5EF4-FFF2-40B4-BE49-F238E27FC236}">
                <a16:creationId xmlns:a16="http://schemas.microsoft.com/office/drawing/2014/main" id="{3DB70BFC-63F3-D86D-DA93-100E274362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4138B9-A8AA-A322-9A62-C60020C11BF3}"/>
              </a:ext>
            </a:extLst>
          </p:cNvPr>
          <p:cNvSpPr>
            <a:spLocks noGrp="1"/>
          </p:cNvSpPr>
          <p:nvPr>
            <p:ph type="sldNum" sz="quarter" idx="12"/>
          </p:nvPr>
        </p:nvSpPr>
        <p:spPr/>
        <p:txBody>
          <a:bodyPr/>
          <a:lstStyle/>
          <a:p>
            <a:fld id="{1D561E8D-C428-428A-827E-37ED67538DE4}" type="slidenum">
              <a:rPr lang="en-IN" smtClean="0"/>
              <a:t>‹#›</a:t>
            </a:fld>
            <a:endParaRPr lang="en-IN"/>
          </a:p>
        </p:txBody>
      </p:sp>
    </p:spTree>
    <p:extLst>
      <p:ext uri="{BB962C8B-B14F-4D97-AF65-F5344CB8AC3E}">
        <p14:creationId xmlns:p14="http://schemas.microsoft.com/office/powerpoint/2010/main" val="5740548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8780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565472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9471528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11/12/2025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708265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11/12/2025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9481505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11/12/2025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45288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413503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06514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4E9BA-31CC-361F-52F6-5A3A439B3B9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50886C9-EB7B-58D3-2776-970A2D7092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DA30500-BB98-2198-7DB8-B7F25B357598}"/>
              </a:ext>
            </a:extLst>
          </p:cNvPr>
          <p:cNvSpPr>
            <a:spLocks noGrp="1"/>
          </p:cNvSpPr>
          <p:nvPr>
            <p:ph type="dt" sz="half" idx="10"/>
          </p:nvPr>
        </p:nvSpPr>
        <p:spPr/>
        <p:txBody>
          <a:bodyPr/>
          <a:lstStyle/>
          <a:p>
            <a:fld id="{BEE106A0-48C1-47EB-96FA-8440CA6419CC}" type="datetimeFigureOut">
              <a:rPr lang="en-IN" smtClean="0"/>
              <a:t>12-11-25</a:t>
            </a:fld>
            <a:endParaRPr lang="en-IN"/>
          </a:p>
        </p:txBody>
      </p:sp>
      <p:sp>
        <p:nvSpPr>
          <p:cNvPr id="5" name="Footer Placeholder 4">
            <a:extLst>
              <a:ext uri="{FF2B5EF4-FFF2-40B4-BE49-F238E27FC236}">
                <a16:creationId xmlns:a16="http://schemas.microsoft.com/office/drawing/2014/main" id="{C5CB5352-3FFD-FC54-0F3D-0B32C26FEA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F7BC8C-54E4-A5E5-8166-FA0005DA2A93}"/>
              </a:ext>
            </a:extLst>
          </p:cNvPr>
          <p:cNvSpPr>
            <a:spLocks noGrp="1"/>
          </p:cNvSpPr>
          <p:nvPr>
            <p:ph type="sldNum" sz="quarter" idx="12"/>
          </p:nvPr>
        </p:nvSpPr>
        <p:spPr/>
        <p:txBody>
          <a:bodyPr/>
          <a:lstStyle/>
          <a:p>
            <a:fld id="{1D561E8D-C428-428A-827E-37ED67538DE4}" type="slidenum">
              <a:rPr lang="en-IN" smtClean="0"/>
              <a:t>‹#›</a:t>
            </a:fld>
            <a:endParaRPr lang="en-IN"/>
          </a:p>
        </p:txBody>
      </p:sp>
    </p:spTree>
    <p:extLst>
      <p:ext uri="{BB962C8B-B14F-4D97-AF65-F5344CB8AC3E}">
        <p14:creationId xmlns:p14="http://schemas.microsoft.com/office/powerpoint/2010/main" val="31130519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312602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9474528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80879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580FD-7384-0BA0-D449-B0B9EDFDC3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391AFD6-4D45-4351-F665-9066BF981E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4187DDE-7478-B9E1-2AAC-8E389CEB5518}"/>
              </a:ext>
            </a:extLst>
          </p:cNvPr>
          <p:cNvSpPr>
            <a:spLocks noGrp="1"/>
          </p:cNvSpPr>
          <p:nvPr>
            <p:ph type="dt" sz="half" idx="10"/>
          </p:nvPr>
        </p:nvSpPr>
        <p:spPr/>
        <p:txBody>
          <a:bodyPr/>
          <a:lstStyle/>
          <a:p>
            <a:fld id="{BEE106A0-48C1-47EB-96FA-8440CA6419CC}" type="datetimeFigureOut">
              <a:rPr lang="en-IN" smtClean="0"/>
              <a:t>12-11-25</a:t>
            </a:fld>
            <a:endParaRPr lang="en-IN"/>
          </a:p>
        </p:txBody>
      </p:sp>
      <p:sp>
        <p:nvSpPr>
          <p:cNvPr id="5" name="Footer Placeholder 4">
            <a:extLst>
              <a:ext uri="{FF2B5EF4-FFF2-40B4-BE49-F238E27FC236}">
                <a16:creationId xmlns:a16="http://schemas.microsoft.com/office/drawing/2014/main" id="{F307A087-7B17-D870-A7B0-C98FDAC47D0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361D230-B49A-3990-0A39-57020111D752}"/>
              </a:ext>
            </a:extLst>
          </p:cNvPr>
          <p:cNvSpPr>
            <a:spLocks noGrp="1"/>
          </p:cNvSpPr>
          <p:nvPr>
            <p:ph type="sldNum" sz="quarter" idx="12"/>
          </p:nvPr>
        </p:nvSpPr>
        <p:spPr/>
        <p:txBody>
          <a:bodyPr/>
          <a:lstStyle/>
          <a:p>
            <a:fld id="{1D561E8D-C428-428A-827E-37ED67538DE4}" type="slidenum">
              <a:rPr lang="en-IN" smtClean="0"/>
              <a:t>‹#›</a:t>
            </a:fld>
            <a:endParaRPr lang="en-IN"/>
          </a:p>
        </p:txBody>
      </p:sp>
    </p:spTree>
    <p:extLst>
      <p:ext uri="{BB962C8B-B14F-4D97-AF65-F5344CB8AC3E}">
        <p14:creationId xmlns:p14="http://schemas.microsoft.com/office/powerpoint/2010/main" val="1961176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CD12-95C8-3EAC-3316-08DCA40FE07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FB4BDE8-E8A6-67E3-4E37-0286C67595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EEC4BF6-59D3-F084-502F-F138F4DC5C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E6F87DB-911E-1A01-ADB8-0C87CB44F282}"/>
              </a:ext>
            </a:extLst>
          </p:cNvPr>
          <p:cNvSpPr>
            <a:spLocks noGrp="1"/>
          </p:cNvSpPr>
          <p:nvPr>
            <p:ph type="dt" sz="half" idx="10"/>
          </p:nvPr>
        </p:nvSpPr>
        <p:spPr/>
        <p:txBody>
          <a:bodyPr/>
          <a:lstStyle/>
          <a:p>
            <a:fld id="{BEE106A0-48C1-47EB-96FA-8440CA6419CC}" type="datetimeFigureOut">
              <a:rPr lang="en-IN" smtClean="0"/>
              <a:t>12-11-25</a:t>
            </a:fld>
            <a:endParaRPr lang="en-IN"/>
          </a:p>
        </p:txBody>
      </p:sp>
      <p:sp>
        <p:nvSpPr>
          <p:cNvPr id="6" name="Footer Placeholder 5">
            <a:extLst>
              <a:ext uri="{FF2B5EF4-FFF2-40B4-BE49-F238E27FC236}">
                <a16:creationId xmlns:a16="http://schemas.microsoft.com/office/drawing/2014/main" id="{8CE51B74-F82C-54DD-D666-D79905CF56A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DD26FCA-81D8-F8FD-ABE0-6C92566EAA4A}"/>
              </a:ext>
            </a:extLst>
          </p:cNvPr>
          <p:cNvSpPr>
            <a:spLocks noGrp="1"/>
          </p:cNvSpPr>
          <p:nvPr>
            <p:ph type="sldNum" sz="quarter" idx="12"/>
          </p:nvPr>
        </p:nvSpPr>
        <p:spPr/>
        <p:txBody>
          <a:bodyPr/>
          <a:lstStyle/>
          <a:p>
            <a:fld id="{1D561E8D-C428-428A-827E-37ED67538DE4}" type="slidenum">
              <a:rPr lang="en-IN" smtClean="0"/>
              <a:t>‹#›</a:t>
            </a:fld>
            <a:endParaRPr lang="en-IN"/>
          </a:p>
        </p:txBody>
      </p:sp>
    </p:spTree>
    <p:extLst>
      <p:ext uri="{BB962C8B-B14F-4D97-AF65-F5344CB8AC3E}">
        <p14:creationId xmlns:p14="http://schemas.microsoft.com/office/powerpoint/2010/main" val="7027844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E9DE6-318D-7617-AEC0-00A488696CF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14171ED-3183-3B05-0C81-33BE7CE0EB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258CFA8-B11E-C2B6-CB50-733DFA53A4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6D4BD40-5CA8-13CE-C009-E7DFF79B67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22189D-A4DE-D326-5E25-EE4363F7DC7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FFE015E-3F8E-83F1-403F-1575ED89A27E}"/>
              </a:ext>
            </a:extLst>
          </p:cNvPr>
          <p:cNvSpPr>
            <a:spLocks noGrp="1"/>
          </p:cNvSpPr>
          <p:nvPr>
            <p:ph type="dt" sz="half" idx="10"/>
          </p:nvPr>
        </p:nvSpPr>
        <p:spPr/>
        <p:txBody>
          <a:bodyPr/>
          <a:lstStyle/>
          <a:p>
            <a:fld id="{BEE106A0-48C1-47EB-96FA-8440CA6419CC}" type="datetimeFigureOut">
              <a:rPr lang="en-IN" smtClean="0"/>
              <a:t>12-11-25</a:t>
            </a:fld>
            <a:endParaRPr lang="en-IN"/>
          </a:p>
        </p:txBody>
      </p:sp>
      <p:sp>
        <p:nvSpPr>
          <p:cNvPr id="8" name="Footer Placeholder 7">
            <a:extLst>
              <a:ext uri="{FF2B5EF4-FFF2-40B4-BE49-F238E27FC236}">
                <a16:creationId xmlns:a16="http://schemas.microsoft.com/office/drawing/2014/main" id="{4D55A2D2-0F7D-4FDD-1D71-512C7CC616D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6FF4D92-58B7-2CED-0EB2-972C47D720F9}"/>
              </a:ext>
            </a:extLst>
          </p:cNvPr>
          <p:cNvSpPr>
            <a:spLocks noGrp="1"/>
          </p:cNvSpPr>
          <p:nvPr>
            <p:ph type="sldNum" sz="quarter" idx="12"/>
          </p:nvPr>
        </p:nvSpPr>
        <p:spPr/>
        <p:txBody>
          <a:bodyPr/>
          <a:lstStyle/>
          <a:p>
            <a:fld id="{1D561E8D-C428-428A-827E-37ED67538DE4}" type="slidenum">
              <a:rPr lang="en-IN" smtClean="0"/>
              <a:t>‹#›</a:t>
            </a:fld>
            <a:endParaRPr lang="en-IN"/>
          </a:p>
        </p:txBody>
      </p:sp>
    </p:spTree>
    <p:extLst>
      <p:ext uri="{BB962C8B-B14F-4D97-AF65-F5344CB8AC3E}">
        <p14:creationId xmlns:p14="http://schemas.microsoft.com/office/powerpoint/2010/main" val="2298195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82477-A5C2-0C77-8F7F-AC4E47D2285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2326FDA-BCE1-5FCF-5E23-C3D2BD749917}"/>
              </a:ext>
            </a:extLst>
          </p:cNvPr>
          <p:cNvSpPr>
            <a:spLocks noGrp="1"/>
          </p:cNvSpPr>
          <p:nvPr>
            <p:ph type="dt" sz="half" idx="10"/>
          </p:nvPr>
        </p:nvSpPr>
        <p:spPr/>
        <p:txBody>
          <a:bodyPr/>
          <a:lstStyle/>
          <a:p>
            <a:fld id="{BEE106A0-48C1-47EB-96FA-8440CA6419CC}" type="datetimeFigureOut">
              <a:rPr lang="en-IN" smtClean="0"/>
              <a:t>12-11-25</a:t>
            </a:fld>
            <a:endParaRPr lang="en-IN"/>
          </a:p>
        </p:txBody>
      </p:sp>
      <p:sp>
        <p:nvSpPr>
          <p:cNvPr id="4" name="Footer Placeholder 3">
            <a:extLst>
              <a:ext uri="{FF2B5EF4-FFF2-40B4-BE49-F238E27FC236}">
                <a16:creationId xmlns:a16="http://schemas.microsoft.com/office/drawing/2014/main" id="{67705A34-7B69-02EA-A485-5038FA02100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9F240BF-7579-5A8F-B972-A59F66D8D4EB}"/>
              </a:ext>
            </a:extLst>
          </p:cNvPr>
          <p:cNvSpPr>
            <a:spLocks noGrp="1"/>
          </p:cNvSpPr>
          <p:nvPr>
            <p:ph type="sldNum" sz="quarter" idx="12"/>
          </p:nvPr>
        </p:nvSpPr>
        <p:spPr/>
        <p:txBody>
          <a:bodyPr/>
          <a:lstStyle/>
          <a:p>
            <a:fld id="{1D561E8D-C428-428A-827E-37ED67538DE4}" type="slidenum">
              <a:rPr lang="en-IN" smtClean="0"/>
              <a:t>‹#›</a:t>
            </a:fld>
            <a:endParaRPr lang="en-IN"/>
          </a:p>
        </p:txBody>
      </p:sp>
    </p:spTree>
    <p:extLst>
      <p:ext uri="{BB962C8B-B14F-4D97-AF65-F5344CB8AC3E}">
        <p14:creationId xmlns:p14="http://schemas.microsoft.com/office/powerpoint/2010/main" val="4031468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D8987F-049B-31F3-7E80-1DA7E889F720}"/>
              </a:ext>
            </a:extLst>
          </p:cNvPr>
          <p:cNvSpPr>
            <a:spLocks noGrp="1"/>
          </p:cNvSpPr>
          <p:nvPr>
            <p:ph type="dt" sz="half" idx="10"/>
          </p:nvPr>
        </p:nvSpPr>
        <p:spPr/>
        <p:txBody>
          <a:bodyPr/>
          <a:lstStyle/>
          <a:p>
            <a:fld id="{BEE106A0-48C1-47EB-96FA-8440CA6419CC}" type="datetimeFigureOut">
              <a:rPr lang="en-IN" smtClean="0"/>
              <a:t>12-11-25</a:t>
            </a:fld>
            <a:endParaRPr lang="en-IN"/>
          </a:p>
        </p:txBody>
      </p:sp>
      <p:sp>
        <p:nvSpPr>
          <p:cNvPr id="3" name="Footer Placeholder 2">
            <a:extLst>
              <a:ext uri="{FF2B5EF4-FFF2-40B4-BE49-F238E27FC236}">
                <a16:creationId xmlns:a16="http://schemas.microsoft.com/office/drawing/2014/main" id="{33A67745-B68E-2432-5EFD-CE984F1A0A8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22755B3-8B77-D59B-E544-6CEDAAD3FC92}"/>
              </a:ext>
            </a:extLst>
          </p:cNvPr>
          <p:cNvSpPr>
            <a:spLocks noGrp="1"/>
          </p:cNvSpPr>
          <p:nvPr>
            <p:ph type="sldNum" sz="quarter" idx="12"/>
          </p:nvPr>
        </p:nvSpPr>
        <p:spPr/>
        <p:txBody>
          <a:bodyPr/>
          <a:lstStyle/>
          <a:p>
            <a:fld id="{1D561E8D-C428-428A-827E-37ED67538DE4}" type="slidenum">
              <a:rPr lang="en-IN" smtClean="0"/>
              <a:t>‹#›</a:t>
            </a:fld>
            <a:endParaRPr lang="en-IN"/>
          </a:p>
        </p:txBody>
      </p:sp>
    </p:spTree>
    <p:extLst>
      <p:ext uri="{BB962C8B-B14F-4D97-AF65-F5344CB8AC3E}">
        <p14:creationId xmlns:p14="http://schemas.microsoft.com/office/powerpoint/2010/main" val="2484874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5A7EC-0EEE-FFE1-212A-795D8BB118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1B52B36-5C26-2A1D-7950-EA49C97D96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5AC090C-1FED-B1F5-E021-504F769DFF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D3F378-56C9-80B7-05D6-9B3F3CF10C6A}"/>
              </a:ext>
            </a:extLst>
          </p:cNvPr>
          <p:cNvSpPr>
            <a:spLocks noGrp="1"/>
          </p:cNvSpPr>
          <p:nvPr>
            <p:ph type="dt" sz="half" idx="10"/>
          </p:nvPr>
        </p:nvSpPr>
        <p:spPr/>
        <p:txBody>
          <a:bodyPr/>
          <a:lstStyle/>
          <a:p>
            <a:fld id="{BEE106A0-48C1-47EB-96FA-8440CA6419CC}" type="datetimeFigureOut">
              <a:rPr lang="en-IN" smtClean="0"/>
              <a:t>12-11-25</a:t>
            </a:fld>
            <a:endParaRPr lang="en-IN"/>
          </a:p>
        </p:txBody>
      </p:sp>
      <p:sp>
        <p:nvSpPr>
          <p:cNvPr id="6" name="Footer Placeholder 5">
            <a:extLst>
              <a:ext uri="{FF2B5EF4-FFF2-40B4-BE49-F238E27FC236}">
                <a16:creationId xmlns:a16="http://schemas.microsoft.com/office/drawing/2014/main" id="{2D698537-99A7-9C79-BF64-B5076AB1E18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792F3EB-45FC-FE7C-523B-BE4DF6CC6B69}"/>
              </a:ext>
            </a:extLst>
          </p:cNvPr>
          <p:cNvSpPr>
            <a:spLocks noGrp="1"/>
          </p:cNvSpPr>
          <p:nvPr>
            <p:ph type="sldNum" sz="quarter" idx="12"/>
          </p:nvPr>
        </p:nvSpPr>
        <p:spPr/>
        <p:txBody>
          <a:bodyPr/>
          <a:lstStyle/>
          <a:p>
            <a:fld id="{1D561E8D-C428-428A-827E-37ED67538DE4}" type="slidenum">
              <a:rPr lang="en-IN" smtClean="0"/>
              <a:t>‹#›</a:t>
            </a:fld>
            <a:endParaRPr lang="en-IN"/>
          </a:p>
        </p:txBody>
      </p:sp>
    </p:spTree>
    <p:extLst>
      <p:ext uri="{BB962C8B-B14F-4D97-AF65-F5344CB8AC3E}">
        <p14:creationId xmlns:p14="http://schemas.microsoft.com/office/powerpoint/2010/main" val="20654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0F50C-F32A-A94E-7A12-0652B122A5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7A3D1D6-191A-A135-5CAB-3E4965D84C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E810F66-3C95-780B-2F3E-EB342898B2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5E8E9A-3D70-1815-7C58-11F095E627AE}"/>
              </a:ext>
            </a:extLst>
          </p:cNvPr>
          <p:cNvSpPr>
            <a:spLocks noGrp="1"/>
          </p:cNvSpPr>
          <p:nvPr>
            <p:ph type="dt" sz="half" idx="10"/>
          </p:nvPr>
        </p:nvSpPr>
        <p:spPr/>
        <p:txBody>
          <a:bodyPr/>
          <a:lstStyle/>
          <a:p>
            <a:fld id="{BEE106A0-48C1-47EB-96FA-8440CA6419CC}" type="datetimeFigureOut">
              <a:rPr lang="en-IN" smtClean="0"/>
              <a:t>12-11-25</a:t>
            </a:fld>
            <a:endParaRPr lang="en-IN"/>
          </a:p>
        </p:txBody>
      </p:sp>
      <p:sp>
        <p:nvSpPr>
          <p:cNvPr id="6" name="Footer Placeholder 5">
            <a:extLst>
              <a:ext uri="{FF2B5EF4-FFF2-40B4-BE49-F238E27FC236}">
                <a16:creationId xmlns:a16="http://schemas.microsoft.com/office/drawing/2014/main" id="{7AB717A7-752C-0D04-B9BD-C154ED040F1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E6B54ED-5CE1-28F3-6014-D2E2C63B09B9}"/>
              </a:ext>
            </a:extLst>
          </p:cNvPr>
          <p:cNvSpPr>
            <a:spLocks noGrp="1"/>
          </p:cNvSpPr>
          <p:nvPr>
            <p:ph type="sldNum" sz="quarter" idx="12"/>
          </p:nvPr>
        </p:nvSpPr>
        <p:spPr/>
        <p:txBody>
          <a:bodyPr/>
          <a:lstStyle/>
          <a:p>
            <a:fld id="{1D561E8D-C428-428A-827E-37ED67538DE4}" type="slidenum">
              <a:rPr lang="en-IN" smtClean="0"/>
              <a:t>‹#›</a:t>
            </a:fld>
            <a:endParaRPr lang="en-IN"/>
          </a:p>
        </p:txBody>
      </p:sp>
    </p:spTree>
    <p:extLst>
      <p:ext uri="{BB962C8B-B14F-4D97-AF65-F5344CB8AC3E}">
        <p14:creationId xmlns:p14="http://schemas.microsoft.com/office/powerpoint/2010/main" val="1559356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007E7D-DB50-04E7-BB27-296615B8BA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23325C5-5D1B-2B2E-9886-A61EE08C98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CC864CC-FD85-1439-6CCD-296F91D371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E106A0-48C1-47EB-96FA-8440CA6419CC}" type="datetimeFigureOut">
              <a:rPr lang="en-IN" smtClean="0"/>
              <a:t>12-11-25</a:t>
            </a:fld>
            <a:endParaRPr lang="en-IN"/>
          </a:p>
        </p:txBody>
      </p:sp>
      <p:sp>
        <p:nvSpPr>
          <p:cNvPr id="5" name="Footer Placeholder 4">
            <a:extLst>
              <a:ext uri="{FF2B5EF4-FFF2-40B4-BE49-F238E27FC236}">
                <a16:creationId xmlns:a16="http://schemas.microsoft.com/office/drawing/2014/main" id="{694FD5F4-9ABB-A911-D1E5-1545078F47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198F655-B385-A254-3328-0109283A9C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561E8D-C428-428A-827E-37ED67538DE4}" type="slidenum">
              <a:rPr lang="en-IN" smtClean="0"/>
              <a:t>‹#›</a:t>
            </a:fld>
            <a:endParaRPr lang="en-IN"/>
          </a:p>
        </p:txBody>
      </p:sp>
    </p:spTree>
    <p:extLst>
      <p:ext uri="{BB962C8B-B14F-4D97-AF65-F5344CB8AC3E}">
        <p14:creationId xmlns:p14="http://schemas.microsoft.com/office/powerpoint/2010/main" val="19559848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11/12/2025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9999967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hyperlink" Target="https://www.weatherbug.com/alerts/spark" TargetMode="External"/><Relationship Id="rId7" Type="http://schemas.openxmlformats.org/officeDocument/2006/relationships/hyperlink" Target="https://consensus.app/papers/an-artificial-neural-network-for-lightning-prediction-bao-zhang/231ae31ae9035ac3b140abcc25142f35/" TargetMode="External"/><Relationship Id="rId2" Type="http://schemas.openxmlformats.org/officeDocument/2006/relationships/hyperlink" Target="https://www.vaisala.com/en/lp/request-vaisala-lightning-data-research-use" TargetMode="External"/><Relationship Id="rId1" Type="http://schemas.openxmlformats.org/officeDocument/2006/relationships/slideLayout" Target="../slideLayouts/slideLayout13.xml"/><Relationship Id="rId6" Type="http://schemas.openxmlformats.org/officeDocument/2006/relationships/hyperlink" Target="https://consensus.app/papers/supervised-learningbased-prediction-of-lightning-shin-kim/3d1d269a14d051468b3156195dfdb79b/" TargetMode="External"/><Relationship Id="rId5" Type="http://schemas.openxmlformats.org/officeDocument/2006/relationships/hyperlink" Target="https://consensus.app/papers/nowcasting-lightning-occurrence-from-commonly-available-mostajabi-finney/d296481e2bf657af8cbb267e64b122f8/" TargetMode="External"/><Relationship Id="rId4" Type="http://schemas.openxmlformats.org/officeDocument/2006/relationships/hyperlink" Target="https://www.nssl.noaa.gov/education/svrwx101/lightning/detection/"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jpe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pic>
        <p:nvPicPr>
          <p:cNvPr id="4" name="Picture 3" descr="When Lightning Strikes: What to know &amp; what to do">
            <a:extLst>
              <a:ext uri="{FF2B5EF4-FFF2-40B4-BE49-F238E27FC236}">
                <a16:creationId xmlns:a16="http://schemas.microsoft.com/office/drawing/2014/main" id="{AEBF0E51-69A9-AD81-5A7B-1059FD522457}"/>
              </a:ext>
            </a:extLst>
          </p:cNvPr>
          <p:cNvPicPr>
            <a:picLocks noChangeAspect="1"/>
          </p:cNvPicPr>
          <p:nvPr/>
        </p:nvPicPr>
        <p:blipFill>
          <a:blip r:embed="rId2">
            <a:alphaModFix amt="50000"/>
          </a:blip>
          <a:srcRect t="16045"/>
          <a:stretch>
            <a:fill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D47696C1-55F2-7D66-AB30-2C806F8DF585}"/>
              </a:ext>
            </a:extLst>
          </p:cNvPr>
          <p:cNvSpPr>
            <a:spLocks noGrp="1"/>
          </p:cNvSpPr>
          <p:nvPr>
            <p:ph type="ctrTitle"/>
          </p:nvPr>
        </p:nvSpPr>
        <p:spPr>
          <a:xfrm>
            <a:off x="1524000" y="1122362"/>
            <a:ext cx="9144000" cy="2900518"/>
          </a:xfrm>
        </p:spPr>
        <p:txBody>
          <a:bodyPr>
            <a:normAutofit/>
          </a:bodyPr>
          <a:lstStyle/>
          <a:p>
            <a:r>
              <a:rPr lang="en-US">
                <a:solidFill>
                  <a:srgbClr val="FFFFFF"/>
                </a:solidFill>
              </a:rPr>
              <a:t>Lightning Strike Prediction Model</a:t>
            </a:r>
            <a:endParaRPr lang="en-IN">
              <a:solidFill>
                <a:srgbClr val="FFFFFF"/>
              </a:solidFill>
            </a:endParaRPr>
          </a:p>
        </p:txBody>
      </p:sp>
      <p:sp>
        <p:nvSpPr>
          <p:cNvPr id="3" name="Subtitle 2">
            <a:extLst>
              <a:ext uri="{FF2B5EF4-FFF2-40B4-BE49-F238E27FC236}">
                <a16:creationId xmlns:a16="http://schemas.microsoft.com/office/drawing/2014/main" id="{561FDB1D-1A91-8E7B-5F35-B8561FC1A1F8}"/>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A Machine Learning &amp; Clustering-Based Spatial Risk Prediction and Visualization System</a:t>
            </a:r>
            <a:endParaRPr lang="en-IN">
              <a:solidFill>
                <a:srgbClr val="FFFFFF"/>
              </a:solidFill>
            </a:endParaRPr>
          </a:p>
          <a:p>
            <a:endParaRPr lang="en-IN">
              <a:solidFill>
                <a:srgbClr val="FFFFFF"/>
              </a:solidFill>
            </a:endParaRPr>
          </a:p>
        </p:txBody>
      </p:sp>
    </p:spTree>
    <p:extLst>
      <p:ext uri="{BB962C8B-B14F-4D97-AF65-F5344CB8AC3E}">
        <p14:creationId xmlns:p14="http://schemas.microsoft.com/office/powerpoint/2010/main" val="16634020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0B000402020202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0B000402020202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2" name="Title 1">
            <a:extLst>
              <a:ext uri="{FF2B5EF4-FFF2-40B4-BE49-F238E27FC236}">
                <a16:creationId xmlns:a16="http://schemas.microsoft.com/office/drawing/2014/main" id="{C4485060-654C-2233-3EB9-69171E1826B1}"/>
              </a:ext>
            </a:extLst>
          </p:cNvPr>
          <p:cNvSpPr>
            <a:spLocks noGrp="1"/>
          </p:cNvSpPr>
          <p:nvPr>
            <p:ph type="title"/>
          </p:nvPr>
        </p:nvSpPr>
        <p:spPr>
          <a:xfrm>
            <a:off x="466722" y="586855"/>
            <a:ext cx="3201366" cy="3387497"/>
          </a:xfrm>
        </p:spPr>
        <p:txBody>
          <a:bodyPr anchor="b">
            <a:normAutofit/>
          </a:bodyPr>
          <a:lstStyle/>
          <a:p>
            <a:pPr algn="r"/>
            <a:r>
              <a:rPr lang="en-IN" sz="4000" b="1">
                <a:solidFill>
                  <a:srgbClr val="FFFFFF"/>
                </a:solidFill>
                <a:effectLst>
                  <a:outerShdw blurRad="38100" dist="38100" dir="2700000" algn="tl">
                    <a:srgbClr val="000000">
                      <a:alpha val="43137"/>
                    </a:srgbClr>
                  </a:outerShdw>
                </a:effectLst>
              </a:rPr>
              <a:t>Work Done</a:t>
            </a:r>
            <a:endParaRPr lang="en-IN" sz="4000" b="1">
              <a:solidFill>
                <a:srgbClr val="FFFFFF"/>
              </a:solidFill>
            </a:endParaRPr>
          </a:p>
        </p:txBody>
      </p:sp>
      <p:sp>
        <p:nvSpPr>
          <p:cNvPr id="3" name="Content Placeholder 2">
            <a:extLst>
              <a:ext uri="{FF2B5EF4-FFF2-40B4-BE49-F238E27FC236}">
                <a16:creationId xmlns:a16="http://schemas.microsoft.com/office/drawing/2014/main" id="{8D2B9C46-37E3-58DE-5566-17EE7F212A54}"/>
              </a:ext>
            </a:extLst>
          </p:cNvPr>
          <p:cNvSpPr>
            <a:spLocks noGrp="1"/>
          </p:cNvSpPr>
          <p:nvPr>
            <p:ph idx="1"/>
          </p:nvPr>
        </p:nvSpPr>
        <p:spPr>
          <a:xfrm>
            <a:off x="4810259" y="-2084"/>
            <a:ext cx="6555347" cy="6860219"/>
          </a:xfrm>
        </p:spPr>
        <p:txBody>
          <a:bodyPr anchor="ctr">
            <a:normAutofit/>
          </a:bodyPr>
          <a:lstStyle/>
          <a:p>
            <a:pPr>
              <a:buNone/>
            </a:pPr>
            <a:r>
              <a:rPr lang="en-IN" sz="1400" b="1"/>
              <a:t>Spatial Clustering</a:t>
            </a:r>
          </a:p>
          <a:p>
            <a:pPr>
              <a:buFont typeface="Arial" panose="020B0604020202020204" pitchFamily="34" charset="0"/>
              <a:buChar char="•"/>
            </a:pPr>
            <a:r>
              <a:rPr lang="en-IN" sz="1400"/>
              <a:t>Applied K-Means algorithm to geospatial coordinates (latitude, longitude)</a:t>
            </a:r>
          </a:p>
          <a:p>
            <a:pPr>
              <a:buFont typeface="Arial" panose="020B0604020202020204" pitchFamily="34" charset="0"/>
              <a:buChar char="•"/>
            </a:pPr>
            <a:r>
              <a:rPr lang="en-IN" sz="1400"/>
              <a:t>Classified lightning strike regions into 3 zones:</a:t>
            </a:r>
            <a:br>
              <a:rPr lang="en-IN" sz="1400" dirty="0"/>
            </a:br>
            <a:r>
              <a:rPr lang="en-IN" sz="1400"/>
              <a:t>• Red – High-risk</a:t>
            </a:r>
            <a:br>
              <a:rPr lang="en-IN" sz="1400" dirty="0"/>
            </a:br>
            <a:r>
              <a:rPr lang="en-IN" sz="1400"/>
              <a:t>• Orange – Moderate-risk</a:t>
            </a:r>
            <a:br>
              <a:rPr lang="en-IN" sz="1400" dirty="0"/>
            </a:br>
            <a:r>
              <a:rPr lang="en-IN" sz="1400"/>
              <a:t>• Yellow – Low-risk</a:t>
            </a:r>
          </a:p>
          <a:p>
            <a:pPr>
              <a:buNone/>
            </a:pPr>
            <a:r>
              <a:rPr lang="en-IN" sz="1400" b="1"/>
              <a:t>✅ CNN Model Development</a:t>
            </a:r>
          </a:p>
          <a:p>
            <a:pPr>
              <a:buFont typeface="Arial" panose="020B0604020202020204" pitchFamily="34" charset="0"/>
              <a:buChar char="•"/>
            </a:pPr>
            <a:r>
              <a:rPr lang="en-IN" sz="1400"/>
              <a:t>Built a Convolutional Neural Network using TensorFlow/</a:t>
            </a:r>
            <a:r>
              <a:rPr lang="en-IN" sz="1400" err="1"/>
              <a:t>Keras</a:t>
            </a:r>
          </a:p>
          <a:p>
            <a:pPr>
              <a:buFont typeface="Arial" panose="020B0604020202020204" pitchFamily="34" charset="0"/>
              <a:buChar char="•"/>
            </a:pPr>
            <a:r>
              <a:rPr lang="en-IN" sz="1400"/>
              <a:t>Trained on environmental and temporal features (e.g., temperature, humidity, wind, hour)</a:t>
            </a:r>
          </a:p>
          <a:p>
            <a:pPr>
              <a:buFont typeface="Arial" panose="020B0604020202020204" pitchFamily="34" charset="0"/>
              <a:buChar char="•"/>
            </a:pPr>
            <a:r>
              <a:rPr lang="en-IN" sz="1400"/>
              <a:t>Achieved 99.54% accuracy in predicting high-risk Red zone strikes</a:t>
            </a:r>
          </a:p>
          <a:p>
            <a:pPr>
              <a:buNone/>
            </a:pPr>
            <a:r>
              <a:rPr lang="en-IN" sz="1400" b="1"/>
              <a:t>✅ Interactive Lightning Map</a:t>
            </a:r>
          </a:p>
          <a:p>
            <a:pPr>
              <a:buFont typeface="Arial" panose="020B0604020202020204" pitchFamily="34" charset="0"/>
              <a:buChar char="•"/>
            </a:pPr>
            <a:r>
              <a:rPr lang="en-IN" sz="1400"/>
              <a:t>Created real-time geospatial map using Folium and Leaflet.js</a:t>
            </a:r>
          </a:p>
          <a:p>
            <a:pPr>
              <a:buFont typeface="Arial" panose="020B0604020202020204" pitchFamily="34" charset="0"/>
              <a:buChar char="•"/>
            </a:pPr>
            <a:r>
              <a:rPr lang="en-IN" sz="1400"/>
              <a:t>Displayed color-coded strike zones with popup location info</a:t>
            </a:r>
          </a:p>
          <a:p>
            <a:pPr>
              <a:buFont typeface="Arial" panose="020B0604020202020204" pitchFamily="34" charset="0"/>
              <a:buChar char="•"/>
            </a:pPr>
            <a:r>
              <a:rPr lang="en-IN" sz="1400"/>
              <a:t>Integrated strike frequency, hourly trends, and zone stats</a:t>
            </a:r>
          </a:p>
          <a:p>
            <a:pPr>
              <a:buNone/>
            </a:pPr>
            <a:r>
              <a:rPr lang="en-IN" sz="1400" b="1"/>
              <a:t>✅ Web-Based Deployment</a:t>
            </a:r>
          </a:p>
          <a:p>
            <a:pPr>
              <a:buFont typeface="Arial" panose="020B0604020202020204" pitchFamily="34" charset="0"/>
              <a:buChar char="•"/>
            </a:pPr>
            <a:r>
              <a:rPr lang="en-IN" sz="1400"/>
              <a:t>Developed backend using Python Flask framework</a:t>
            </a:r>
          </a:p>
          <a:p>
            <a:pPr>
              <a:buFont typeface="Arial" panose="020B0604020202020204" pitchFamily="34" charset="0"/>
              <a:buChar char="•"/>
            </a:pPr>
            <a:r>
              <a:rPr lang="en-IN" sz="1400"/>
              <a:t>Hosted dashboard locally to simulate real-time alerts</a:t>
            </a:r>
          </a:p>
          <a:p>
            <a:pPr>
              <a:buFont typeface="Arial" panose="020B0604020202020204" pitchFamily="34" charset="0"/>
              <a:buChar char="•"/>
            </a:pPr>
            <a:r>
              <a:rPr lang="en-IN" sz="1400"/>
              <a:t>Made results accessible via browser for visualization and decision-making</a:t>
            </a:r>
          </a:p>
          <a:p>
            <a:endParaRPr lang="en-IN" sz="1400"/>
          </a:p>
        </p:txBody>
      </p:sp>
    </p:spTree>
    <p:extLst>
      <p:ext uri="{BB962C8B-B14F-4D97-AF65-F5344CB8AC3E}">
        <p14:creationId xmlns:p14="http://schemas.microsoft.com/office/powerpoint/2010/main" val="201363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9A7F3BF-8763-4074-AD77-92790AF314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2" name="Title 1">
            <a:extLst>
              <a:ext uri="{FF2B5EF4-FFF2-40B4-BE49-F238E27FC236}">
                <a16:creationId xmlns:a16="http://schemas.microsoft.com/office/drawing/2014/main" id="{64DEAE86-735E-ACD6-E733-D6B2CFC00866}"/>
              </a:ext>
            </a:extLst>
          </p:cNvPr>
          <p:cNvSpPr>
            <a:spLocks noGrp="1"/>
          </p:cNvSpPr>
          <p:nvPr>
            <p:ph type="title"/>
          </p:nvPr>
        </p:nvSpPr>
        <p:spPr>
          <a:xfrm>
            <a:off x="1188069" y="381935"/>
            <a:ext cx="9356106" cy="1200329"/>
          </a:xfrm>
        </p:spPr>
        <p:txBody>
          <a:bodyPr anchor="t">
            <a:normAutofit/>
          </a:bodyPr>
          <a:lstStyle/>
          <a:p>
            <a:r>
              <a:rPr lang="en-IN" sz="8000" b="1">
                <a:effectLst>
                  <a:outerShdw blurRad="38100" dist="38100" dir="2700000" algn="tl">
                    <a:srgbClr val="000000">
                      <a:alpha val="43137"/>
                    </a:srgbClr>
                  </a:outerShdw>
                </a:effectLst>
              </a:rPr>
              <a:t>Results and Findings</a:t>
            </a:r>
            <a:endParaRPr lang="en-IN" sz="8000"/>
          </a:p>
        </p:txBody>
      </p:sp>
      <p:grpSp>
        <p:nvGrpSpPr>
          <p:cNvPr id="17" name="Group 16">
            <a:extLst>
              <a:ext uri="{FF2B5EF4-FFF2-40B4-BE49-F238E27FC236}">
                <a16:creationId xmlns:a16="http://schemas.microsoft.com/office/drawing/2014/main" id="{7A9648D6-B41B-42D0-A817-AE2607B0B5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4200" y="554152"/>
            <a:ext cx="574177" cy="1075866"/>
            <a:chOff x="10994200" y="554152"/>
            <a:chExt cx="574177" cy="1075866"/>
          </a:xfrm>
        </p:grpSpPr>
        <p:sp>
          <p:nvSpPr>
            <p:cNvPr id="18"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ptos" panose="020B0004020202020204"/>
                <a:ea typeface="+mn-ea"/>
                <a:cs typeface="+mn-cs"/>
              </a:endParaRPr>
            </a:p>
          </p:txBody>
        </p:sp>
        <p:sp>
          <p:nvSpPr>
            <p:cNvPr id="19"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ptos" panose="020B0004020202020204"/>
                <a:ea typeface="+mn-ea"/>
                <a:cs typeface="+mn-cs"/>
              </a:endParaRPr>
            </a:p>
          </p:txBody>
        </p:sp>
        <p:sp>
          <p:nvSpPr>
            <p:cNvPr id="20"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ptos" panose="020B0004020202020204"/>
                <a:ea typeface="+mn-ea"/>
                <a:cs typeface="+mn-cs"/>
              </a:endParaRPr>
            </a:p>
          </p:txBody>
        </p:sp>
      </p:grpSp>
      <p:cxnSp>
        <p:nvCxnSpPr>
          <p:cNvPr id="22" name="Straight Connector 21">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10" name="Content Placeholder 9">
            <a:extLst>
              <a:ext uri="{FF2B5EF4-FFF2-40B4-BE49-F238E27FC236}">
                <a16:creationId xmlns:a16="http://schemas.microsoft.com/office/drawing/2014/main" id="{3C83E0AF-146E-9EEA-D3A7-98D969C423C5}"/>
              </a:ext>
            </a:extLst>
          </p:cNvPr>
          <p:cNvGraphicFramePr>
            <a:graphicFrameLocks noGrp="1"/>
          </p:cNvGraphicFramePr>
          <p:nvPr>
            <p:ph idx="1"/>
          </p:nvPr>
        </p:nvGraphicFramePr>
        <p:xfrm>
          <a:off x="2072324" y="1825625"/>
          <a:ext cx="7587584" cy="4394205"/>
        </p:xfrm>
        <a:graphic>
          <a:graphicData uri="http://schemas.openxmlformats.org/drawingml/2006/table">
            <a:tbl>
              <a:tblPr bandRow="1">
                <a:tableStyleId>{3C2FFA5D-87B4-456A-9821-1D502468CF0F}</a:tableStyleId>
              </a:tblPr>
              <a:tblGrid>
                <a:gridCol w="3793792">
                  <a:extLst>
                    <a:ext uri="{9D8B030D-6E8A-4147-A177-3AD203B41FA5}">
                      <a16:colId xmlns:a16="http://schemas.microsoft.com/office/drawing/2014/main" val="3400529270"/>
                    </a:ext>
                  </a:extLst>
                </a:gridCol>
                <a:gridCol w="3793792">
                  <a:extLst>
                    <a:ext uri="{9D8B030D-6E8A-4147-A177-3AD203B41FA5}">
                      <a16:colId xmlns:a16="http://schemas.microsoft.com/office/drawing/2014/main" val="4274644672"/>
                    </a:ext>
                  </a:extLst>
                </a:gridCol>
              </a:tblGrid>
              <a:tr h="290308">
                <a:tc>
                  <a:txBody>
                    <a:bodyPr/>
                    <a:lstStyle/>
                    <a:p>
                      <a:r>
                        <a:rPr lang="en-US" sz="1300"/>
                        <a:t>Category</a:t>
                      </a:r>
                    </a:p>
                  </a:txBody>
                  <a:tcPr marL="65979" marR="65979" marT="32989" marB="32989" anchor="ctr"/>
                </a:tc>
                <a:tc>
                  <a:txBody>
                    <a:bodyPr/>
                    <a:lstStyle/>
                    <a:p>
                      <a:r>
                        <a:rPr lang="en-US" sz="1300"/>
                        <a:t>Details</a:t>
                      </a:r>
                    </a:p>
                  </a:txBody>
                  <a:tcPr marL="65979" marR="65979" marT="32989" marB="32989" anchor="ctr"/>
                </a:tc>
                <a:extLst>
                  <a:ext uri="{0D108BD9-81ED-4DB2-BD59-A6C34878D82A}">
                    <a16:rowId xmlns:a16="http://schemas.microsoft.com/office/drawing/2014/main" val="2212021492"/>
                  </a:ext>
                </a:extLst>
              </a:tr>
              <a:tr h="290308">
                <a:tc>
                  <a:txBody>
                    <a:bodyPr/>
                    <a:lstStyle/>
                    <a:p>
                      <a:r>
                        <a:rPr lang="en-US" sz="1300"/>
                        <a:t>Model Accuracy</a:t>
                      </a:r>
                    </a:p>
                  </a:txBody>
                  <a:tcPr marL="65979" marR="65979" marT="32989" marB="32989" anchor="ctr"/>
                </a:tc>
                <a:tc>
                  <a:txBody>
                    <a:bodyPr/>
                    <a:lstStyle/>
                    <a:p>
                      <a:r>
                        <a:rPr lang="en-US" sz="1300"/>
                        <a:t>99.54%</a:t>
                      </a:r>
                    </a:p>
                  </a:txBody>
                  <a:tcPr marL="65979" marR="65979" marT="32989" marB="32989" anchor="ctr"/>
                </a:tc>
                <a:extLst>
                  <a:ext uri="{0D108BD9-81ED-4DB2-BD59-A6C34878D82A}">
                    <a16:rowId xmlns:a16="http://schemas.microsoft.com/office/drawing/2014/main" val="2148778315"/>
                  </a:ext>
                </a:extLst>
              </a:tr>
              <a:tr h="488245">
                <a:tc>
                  <a:txBody>
                    <a:bodyPr/>
                    <a:lstStyle/>
                    <a:p>
                      <a:r>
                        <a:rPr lang="en-US" sz="1300"/>
                        <a:t>Task</a:t>
                      </a:r>
                    </a:p>
                  </a:txBody>
                  <a:tcPr marL="65979" marR="65979" marT="32989" marB="32989" anchor="ctr"/>
                </a:tc>
                <a:tc>
                  <a:txBody>
                    <a:bodyPr/>
                    <a:lstStyle/>
                    <a:p>
                      <a:r>
                        <a:rPr lang="en-US" sz="1300"/>
                        <a:t>Predict whether a lightning strike occurs in a high-risk (Red) zone</a:t>
                      </a:r>
                    </a:p>
                  </a:txBody>
                  <a:tcPr marL="65979" marR="65979" marT="32989" marB="32989" anchor="ctr"/>
                </a:tc>
                <a:extLst>
                  <a:ext uri="{0D108BD9-81ED-4DB2-BD59-A6C34878D82A}">
                    <a16:rowId xmlns:a16="http://schemas.microsoft.com/office/drawing/2014/main" val="832222653"/>
                  </a:ext>
                </a:extLst>
              </a:tr>
              <a:tr h="290308">
                <a:tc>
                  <a:txBody>
                    <a:bodyPr/>
                    <a:lstStyle/>
                    <a:p>
                      <a:r>
                        <a:rPr lang="en-US" sz="1300"/>
                        <a:t>Performance Metrics</a:t>
                      </a:r>
                    </a:p>
                  </a:txBody>
                  <a:tcPr marL="65979" marR="65979" marT="32989" marB="32989" anchor="ctr"/>
                </a:tc>
                <a:tc>
                  <a:txBody>
                    <a:bodyPr/>
                    <a:lstStyle/>
                    <a:p>
                      <a:r>
                        <a:rPr lang="en-US" sz="1300"/>
                        <a:t>Precision: 0.99 Recall: 0.99 F1-Score: 0.99</a:t>
                      </a:r>
                    </a:p>
                  </a:txBody>
                  <a:tcPr marL="65979" marR="65979" marT="32989" marB="32989" anchor="ctr"/>
                </a:tc>
                <a:extLst>
                  <a:ext uri="{0D108BD9-81ED-4DB2-BD59-A6C34878D82A}">
                    <a16:rowId xmlns:a16="http://schemas.microsoft.com/office/drawing/2014/main" val="2557960983"/>
                  </a:ext>
                </a:extLst>
              </a:tr>
              <a:tr h="488245">
                <a:tc>
                  <a:txBody>
                    <a:bodyPr/>
                    <a:lstStyle/>
                    <a:p>
                      <a:r>
                        <a:rPr lang="en-US" sz="1300"/>
                        <a:t>Model Strengths</a:t>
                      </a:r>
                    </a:p>
                  </a:txBody>
                  <a:tcPr marL="65979" marR="65979" marT="32989" marB="32989" anchor="ctr"/>
                </a:tc>
                <a:tc>
                  <a:txBody>
                    <a:bodyPr/>
                    <a:lstStyle/>
                    <a:p>
                      <a:r>
                        <a:rPr lang="en-US" sz="1300"/>
                        <a:t>High true positive rate with minimal false classifications</a:t>
                      </a:r>
                    </a:p>
                  </a:txBody>
                  <a:tcPr marL="65979" marR="65979" marT="32989" marB="32989" anchor="ctr"/>
                </a:tc>
                <a:extLst>
                  <a:ext uri="{0D108BD9-81ED-4DB2-BD59-A6C34878D82A}">
                    <a16:rowId xmlns:a16="http://schemas.microsoft.com/office/drawing/2014/main" val="3405728407"/>
                  </a:ext>
                </a:extLst>
              </a:tr>
              <a:tr h="686182">
                <a:tc>
                  <a:txBody>
                    <a:bodyPr/>
                    <a:lstStyle/>
                    <a:p>
                      <a:r>
                        <a:rPr lang="en-US" sz="1300"/>
                        <a:t>Confusion Matrix</a:t>
                      </a:r>
                    </a:p>
                  </a:txBody>
                  <a:tcPr marL="65979" marR="65979" marT="32989" marB="32989" anchor="ctr"/>
                </a:tc>
                <a:tc>
                  <a:txBody>
                    <a:bodyPr/>
                    <a:lstStyle/>
                    <a:p>
                      <a:r>
                        <a:rPr lang="en-US" sz="1300"/>
                        <a:t>Displayed to highlight model performance Shows strong prediction accuracy for Red and Non-Red zones</a:t>
                      </a:r>
                    </a:p>
                  </a:txBody>
                  <a:tcPr marL="65979" marR="65979" marT="32989" marB="32989" anchor="ctr"/>
                </a:tc>
                <a:extLst>
                  <a:ext uri="{0D108BD9-81ED-4DB2-BD59-A6C34878D82A}">
                    <a16:rowId xmlns:a16="http://schemas.microsoft.com/office/drawing/2014/main" val="4197526859"/>
                  </a:ext>
                </a:extLst>
              </a:tr>
              <a:tr h="488245">
                <a:tc>
                  <a:txBody>
                    <a:bodyPr/>
                    <a:lstStyle/>
                    <a:p>
                      <a:r>
                        <a:rPr lang="en-US" sz="1300"/>
                        <a:t>Zone Distribution (Pie Chart)</a:t>
                      </a:r>
                    </a:p>
                  </a:txBody>
                  <a:tcPr marL="65979" marR="65979" marT="32989" marB="32989" anchor="ctr"/>
                </a:tc>
                <a:tc>
                  <a:txBody>
                    <a:bodyPr/>
                    <a:lstStyle/>
                    <a:p>
                      <a:r>
                        <a:rPr lang="en-US" sz="1300"/>
                        <a:t>Red Zone: 47% of strikes (most frequent) Orange Zone: ~34% Yellow Zone: ~19%</a:t>
                      </a:r>
                    </a:p>
                  </a:txBody>
                  <a:tcPr marL="65979" marR="65979" marT="32989" marB="32989" anchor="ctr"/>
                </a:tc>
                <a:extLst>
                  <a:ext uri="{0D108BD9-81ED-4DB2-BD59-A6C34878D82A}">
                    <a16:rowId xmlns:a16="http://schemas.microsoft.com/office/drawing/2014/main" val="1375138978"/>
                  </a:ext>
                </a:extLst>
              </a:tr>
              <a:tr h="686182">
                <a:tc>
                  <a:txBody>
                    <a:bodyPr/>
                    <a:lstStyle/>
                    <a:p>
                      <a:r>
                        <a:rPr lang="en-US" sz="1300"/>
                        <a:t>Hourly Strike Trend (Bar Graph)</a:t>
                      </a:r>
                    </a:p>
                  </a:txBody>
                  <a:tcPr marL="65979" marR="65979" marT="32989" marB="32989" anchor="ctr"/>
                </a:tc>
                <a:tc>
                  <a:txBody>
                    <a:bodyPr/>
                    <a:lstStyle/>
                    <a:p>
                      <a:r>
                        <a:rPr lang="en-US" sz="1300"/>
                        <a:t>Peak lightning activity between 2 PM and 5 PM Indicates high convective storm activity in afternoon</a:t>
                      </a:r>
                    </a:p>
                  </a:txBody>
                  <a:tcPr marL="65979" marR="65979" marT="32989" marB="32989" anchor="ctr"/>
                </a:tc>
                <a:extLst>
                  <a:ext uri="{0D108BD9-81ED-4DB2-BD59-A6C34878D82A}">
                    <a16:rowId xmlns:a16="http://schemas.microsoft.com/office/drawing/2014/main" val="2721286065"/>
                  </a:ext>
                </a:extLst>
              </a:tr>
              <a:tr h="686182">
                <a:tc>
                  <a:txBody>
                    <a:bodyPr/>
                    <a:lstStyle/>
                    <a:p>
                      <a:r>
                        <a:rPr lang="en-US" sz="1300"/>
                        <a:t>Insight</a:t>
                      </a:r>
                    </a:p>
                  </a:txBody>
                  <a:tcPr marL="65979" marR="65979" marT="32989" marB="32989" anchor="ctr"/>
                </a:tc>
                <a:tc>
                  <a:txBody>
                    <a:bodyPr/>
                    <a:lstStyle/>
                    <a:p>
                      <a:r>
                        <a:rPr lang="en-US" sz="1300"/>
                        <a:t>Strong predictive capabilities with interpretable visualizations; actionable for meteorologists and emergency responders</a:t>
                      </a:r>
                    </a:p>
                  </a:txBody>
                  <a:tcPr marL="65979" marR="65979" marT="32989" marB="32989" anchor="ctr"/>
                </a:tc>
                <a:extLst>
                  <a:ext uri="{0D108BD9-81ED-4DB2-BD59-A6C34878D82A}">
                    <a16:rowId xmlns:a16="http://schemas.microsoft.com/office/drawing/2014/main" val="1985557983"/>
                  </a:ext>
                </a:extLst>
              </a:tr>
            </a:tbl>
          </a:graphicData>
        </a:graphic>
      </p:graphicFrame>
    </p:spTree>
    <p:extLst>
      <p:ext uri="{BB962C8B-B14F-4D97-AF65-F5344CB8AC3E}">
        <p14:creationId xmlns:p14="http://schemas.microsoft.com/office/powerpoint/2010/main" val="758889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2" name="Picture 8">
            <a:extLst>
              <a:ext uri="{FF2B5EF4-FFF2-40B4-BE49-F238E27FC236}">
                <a16:creationId xmlns:a16="http://schemas.microsoft.com/office/drawing/2014/main" id="{E98AC09A-AEDC-E371-77D6-DD74DDFA2F7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359610" y="321734"/>
            <a:ext cx="3621947" cy="2905170"/>
          </a:xfrm>
          <a:prstGeom prst="rect">
            <a:avLst/>
          </a:prstGeom>
          <a:noFill/>
          <a:extLst>
            <a:ext uri="{909E8E84-426E-40DD-AFC4-6F175D3DCCD1}">
              <a14:hiddenFill xmlns:a14="http://schemas.microsoft.com/office/drawing/2010/main">
                <a:solidFill>
                  <a:srgbClr val="FFFFFF"/>
                </a:solidFill>
              </a14:hiddenFill>
            </a:ext>
          </a:extLst>
        </p:spPr>
      </p:pic>
      <p:sp>
        <p:nvSpPr>
          <p:cNvPr id="1037" name="Rectangle 1036">
            <a:extLst>
              <a:ext uri="{FF2B5EF4-FFF2-40B4-BE49-F238E27FC236}">
                <a16:creationId xmlns:a16="http://schemas.microsoft.com/office/drawing/2014/main" id="{417CDA24-35F8-4540-8C52-3096D6D94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280" y="0"/>
            <a:ext cx="9144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pic>
        <p:nvPicPr>
          <p:cNvPr id="1026" name="Picture 2">
            <a:extLst>
              <a:ext uri="{FF2B5EF4-FFF2-40B4-BE49-F238E27FC236}">
                <a16:creationId xmlns:a16="http://schemas.microsoft.com/office/drawing/2014/main" id="{AE6444BB-A088-0A56-A2BB-F4E402FB5D0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7440798" y="321734"/>
            <a:ext cx="2847066" cy="2905170"/>
          </a:xfrm>
          <a:prstGeom prst="rect">
            <a:avLst/>
          </a:prstGeom>
          <a:noFill/>
          <a:extLst>
            <a:ext uri="{909E8E84-426E-40DD-AFC4-6F175D3DCCD1}">
              <a14:hiddenFill xmlns:a14="http://schemas.microsoft.com/office/drawing/2010/main">
                <a:solidFill>
                  <a:srgbClr val="FFFFFF"/>
                </a:solidFill>
              </a14:hiddenFill>
            </a:ext>
          </a:extLst>
        </p:spPr>
      </p:pic>
      <p:sp>
        <p:nvSpPr>
          <p:cNvPr id="1039" name="Rectangle 1038">
            <a:extLst>
              <a:ext uri="{FF2B5EF4-FFF2-40B4-BE49-F238E27FC236}">
                <a16:creationId xmlns:a16="http://schemas.microsoft.com/office/drawing/2014/main" id="{8658BFE0-4E65-4174-9C75-687C94E88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041" name="Rectangle 1040">
            <a:extLst>
              <a:ext uri="{FF2B5EF4-FFF2-40B4-BE49-F238E27FC236}">
                <a16:creationId xmlns:a16="http://schemas.microsoft.com/office/drawing/2014/main" id="{FA75DFED-A0C1-4A83-BE1D-0271C1826E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552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pic>
        <p:nvPicPr>
          <p:cNvPr id="1028" name="Picture 4">
            <a:extLst>
              <a:ext uri="{FF2B5EF4-FFF2-40B4-BE49-F238E27FC236}">
                <a16:creationId xmlns:a16="http://schemas.microsoft.com/office/drawing/2014/main" id="{23507874-966A-559C-1314-4A2087BA861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406647" y="3631096"/>
            <a:ext cx="3527871" cy="276056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7E411302-38C4-CBF6-8353-23FA12ED366A}"/>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7201344" y="3631096"/>
            <a:ext cx="3325975" cy="2760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5676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14C2221-2B8C-494D-9442-F812DF4E87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2" name="Title 1">
            <a:extLst>
              <a:ext uri="{FF2B5EF4-FFF2-40B4-BE49-F238E27FC236}">
                <a16:creationId xmlns:a16="http://schemas.microsoft.com/office/drawing/2014/main" id="{9D031D6F-3FF3-C1A5-1A75-1E781D812649}"/>
              </a:ext>
            </a:extLst>
          </p:cNvPr>
          <p:cNvSpPr>
            <a:spLocks noGrp="1"/>
          </p:cNvSpPr>
          <p:nvPr>
            <p:ph type="title"/>
          </p:nvPr>
        </p:nvSpPr>
        <p:spPr>
          <a:xfrm>
            <a:off x="838200" y="3513931"/>
            <a:ext cx="3143250" cy="2601119"/>
          </a:xfrm>
        </p:spPr>
        <p:txBody>
          <a:bodyPr anchor="t">
            <a:normAutofit/>
          </a:bodyPr>
          <a:lstStyle/>
          <a:p>
            <a:pPr algn="ctr"/>
            <a:r>
              <a:rPr lang="en-IN" sz="4000"/>
              <a:t>Web Integration &amp; Deployment</a:t>
            </a:r>
          </a:p>
        </p:txBody>
      </p:sp>
      <p:pic>
        <p:nvPicPr>
          <p:cNvPr id="7" name="Graphic 6" descr="Web Design">
            <a:extLst>
              <a:ext uri="{FF2B5EF4-FFF2-40B4-BE49-F238E27FC236}">
                <a16:creationId xmlns:a16="http://schemas.microsoft.com/office/drawing/2014/main" id="{B17A4BE4-8AD0-AFE0-B0FB-06312332889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81200" y="2429670"/>
            <a:ext cx="914400" cy="914400"/>
          </a:xfrm>
          <a:prstGeom prst="rect">
            <a:avLst/>
          </a:prstGeom>
        </p:spPr>
      </p:pic>
      <p:sp>
        <p:nvSpPr>
          <p:cNvPr id="3" name="Content Placeholder 2">
            <a:extLst>
              <a:ext uri="{FF2B5EF4-FFF2-40B4-BE49-F238E27FC236}">
                <a16:creationId xmlns:a16="http://schemas.microsoft.com/office/drawing/2014/main" id="{645E5631-206A-2193-D973-B595FEECFCC9}"/>
              </a:ext>
            </a:extLst>
          </p:cNvPr>
          <p:cNvSpPr>
            <a:spLocks noGrp="1"/>
          </p:cNvSpPr>
          <p:nvPr>
            <p:ph idx="1"/>
          </p:nvPr>
        </p:nvSpPr>
        <p:spPr>
          <a:xfrm>
            <a:off x="4200652" y="1380"/>
            <a:ext cx="7992451" cy="6853583"/>
          </a:xfrm>
        </p:spPr>
        <p:txBody>
          <a:bodyPr anchor="ctr">
            <a:normAutofit/>
          </a:bodyPr>
          <a:lstStyle/>
          <a:p>
            <a:pPr>
              <a:buNone/>
            </a:pPr>
            <a:r>
              <a:rPr lang="en-IN" sz="1600" b="1"/>
              <a:t>Frontend Technologies</a:t>
            </a:r>
          </a:p>
          <a:p>
            <a:pPr>
              <a:buFont typeface="Arial" panose="020B0604020202020204" pitchFamily="34" charset="0"/>
              <a:buChar char="•"/>
            </a:pPr>
            <a:r>
              <a:rPr lang="en-IN" sz="1600"/>
              <a:t>Developed using HTML, CSS, and Leaflet.js</a:t>
            </a:r>
            <a:endParaRPr lang="en-IN" sz="1600" dirty="0"/>
          </a:p>
          <a:p>
            <a:pPr>
              <a:buFont typeface="Arial" panose="020B0604020202020204" pitchFamily="34" charset="0"/>
              <a:buChar char="•"/>
            </a:pPr>
            <a:r>
              <a:rPr lang="en-IN" sz="1600"/>
              <a:t>Integrated Folium-generated maps for zone visualization</a:t>
            </a:r>
            <a:endParaRPr lang="en-IN" sz="1600" dirty="0"/>
          </a:p>
          <a:p>
            <a:pPr>
              <a:buFont typeface="Arial" panose="020B0604020202020204" pitchFamily="34" charset="0"/>
              <a:buChar char="•"/>
            </a:pPr>
            <a:r>
              <a:rPr lang="en-IN" sz="1600"/>
              <a:t>Features:</a:t>
            </a:r>
            <a:br>
              <a:rPr lang="en-IN" sz="1600" dirty="0"/>
            </a:br>
            <a:r>
              <a:rPr lang="en-IN" sz="1600"/>
              <a:t>• Color-coded strike zones (Red, Orange, Yellow)</a:t>
            </a:r>
            <a:br>
              <a:rPr lang="en-IN" sz="1600" dirty="0"/>
            </a:br>
            <a:r>
              <a:rPr lang="en-IN" sz="1600"/>
              <a:t>• Interactive markers with popup place names</a:t>
            </a:r>
            <a:br>
              <a:rPr lang="en-IN" sz="1600" dirty="0"/>
            </a:br>
            <a:r>
              <a:rPr lang="en-IN" sz="1600"/>
              <a:t>• Embedded charts (pie, bar) for trends and distribution</a:t>
            </a:r>
            <a:endParaRPr lang="en-IN" sz="1600" dirty="0"/>
          </a:p>
          <a:p>
            <a:pPr>
              <a:buNone/>
            </a:pPr>
            <a:r>
              <a:rPr lang="en-IN" sz="1600" b="1"/>
              <a:t>Backend Technologies</a:t>
            </a:r>
          </a:p>
          <a:p>
            <a:pPr>
              <a:buFont typeface="Arial" panose="020B0604020202020204" pitchFamily="34" charset="0"/>
              <a:buChar char="•"/>
            </a:pPr>
            <a:r>
              <a:rPr lang="en-IN" sz="1600"/>
              <a:t>Implemented using Flask (Python)</a:t>
            </a:r>
            <a:endParaRPr lang="en-IN" sz="1600" dirty="0"/>
          </a:p>
          <a:p>
            <a:pPr>
              <a:buFont typeface="Arial" panose="020B0604020202020204" pitchFamily="34" charset="0"/>
              <a:buChar char="•"/>
            </a:pPr>
            <a:r>
              <a:rPr lang="en-IN" sz="1600"/>
              <a:t>Processes model outputs and serves them via web routes</a:t>
            </a:r>
            <a:endParaRPr lang="en-IN" sz="1600" dirty="0"/>
          </a:p>
          <a:p>
            <a:pPr>
              <a:buFont typeface="Arial" panose="020B0604020202020204" pitchFamily="34" charset="0"/>
              <a:buChar char="•"/>
            </a:pPr>
            <a:r>
              <a:rPr lang="en-IN" sz="1600"/>
              <a:t>Dynamically updates maps and statistics from the processed dataset</a:t>
            </a:r>
            <a:endParaRPr lang="en-IN" sz="1600" dirty="0"/>
          </a:p>
          <a:p>
            <a:pPr>
              <a:buNone/>
            </a:pPr>
            <a:r>
              <a:rPr lang="en-IN" sz="1600" b="1"/>
              <a:t>Real-Time Visualization &amp; Alerts</a:t>
            </a:r>
          </a:p>
          <a:p>
            <a:pPr>
              <a:buFont typeface="Arial" panose="020B0604020202020204" pitchFamily="34" charset="0"/>
              <a:buChar char="•"/>
            </a:pPr>
            <a:r>
              <a:rPr lang="en-IN" sz="1600"/>
              <a:t>Users can view lightning-prone areas categorized by risk level</a:t>
            </a:r>
            <a:endParaRPr lang="en-IN" sz="1600" dirty="0"/>
          </a:p>
          <a:p>
            <a:pPr>
              <a:buFont typeface="Arial" panose="020B0604020202020204" pitchFamily="34" charset="0"/>
              <a:buChar char="•"/>
            </a:pPr>
            <a:r>
              <a:rPr lang="en-IN" sz="1600"/>
              <a:t>Enables monitoring of lightning trends hour-by-hour</a:t>
            </a:r>
            <a:endParaRPr lang="en-IN" sz="1600" dirty="0"/>
          </a:p>
          <a:p>
            <a:pPr>
              <a:buFont typeface="Arial" panose="020B0604020202020204" pitchFamily="34" charset="0"/>
              <a:buChar char="•"/>
            </a:pPr>
            <a:r>
              <a:rPr lang="en-IN" sz="1600"/>
              <a:t>Reverse-geocoded place names provide real-world location context</a:t>
            </a:r>
            <a:endParaRPr lang="en-IN" sz="1600" dirty="0"/>
          </a:p>
          <a:p>
            <a:pPr>
              <a:buNone/>
            </a:pPr>
            <a:r>
              <a:rPr lang="en-IN" sz="1600" b="1"/>
              <a:t>Dashboard Highlights</a:t>
            </a:r>
          </a:p>
          <a:p>
            <a:pPr>
              <a:buFont typeface="Arial" panose="020B0604020202020204" pitchFamily="34" charset="0"/>
              <a:buChar char="•"/>
            </a:pPr>
            <a:r>
              <a:rPr lang="en-IN" sz="1600"/>
              <a:t>Map View: Interactive global map with strike zones</a:t>
            </a:r>
            <a:endParaRPr lang="en-IN" sz="1600" dirty="0"/>
          </a:p>
          <a:p>
            <a:pPr>
              <a:buFont typeface="Arial" panose="020B0604020202020204" pitchFamily="34" charset="0"/>
              <a:buChar char="•"/>
            </a:pPr>
            <a:r>
              <a:rPr lang="en-IN" sz="1600"/>
              <a:t>Charts View: Zone distribution and hourly strike trend visualizations</a:t>
            </a:r>
            <a:endParaRPr lang="en-IN" sz="1600" dirty="0"/>
          </a:p>
          <a:p>
            <a:pPr>
              <a:buFont typeface="Arial" panose="020B0604020202020204" pitchFamily="34" charset="0"/>
              <a:buChar char="•"/>
            </a:pPr>
            <a:r>
              <a:rPr lang="en-IN" sz="1600"/>
              <a:t>Alerts Panel: Key insights and risk summaries</a:t>
            </a:r>
            <a:endParaRPr lang="en-IN" sz="1600" dirty="0"/>
          </a:p>
          <a:p>
            <a:pPr marL="0" indent="0">
              <a:buNone/>
            </a:pPr>
            <a:r>
              <a:rPr lang="en-IN" sz="1600" b="1"/>
              <a:t>Hosted locally for demonstration; scalable for online/public deployment</a:t>
            </a:r>
          </a:p>
          <a:p>
            <a:endParaRPr lang="en-IN" sz="1600" dirty="0"/>
          </a:p>
        </p:txBody>
      </p:sp>
    </p:spTree>
    <p:extLst>
      <p:ext uri="{BB962C8B-B14F-4D97-AF65-F5344CB8AC3E}">
        <p14:creationId xmlns:p14="http://schemas.microsoft.com/office/powerpoint/2010/main" val="27606897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pic>
        <p:nvPicPr>
          <p:cNvPr id="4" name="Content Placeholder 4">
            <a:extLst>
              <a:ext uri="{FF2B5EF4-FFF2-40B4-BE49-F238E27FC236}">
                <a16:creationId xmlns:a16="http://schemas.microsoft.com/office/drawing/2014/main" id="{FBB69833-D5E9-72E5-FD33-56C9CB71A237}"/>
              </a:ext>
            </a:extLst>
          </p:cNvPr>
          <p:cNvPicPr>
            <a:picLocks noGrp="1" noChangeAspect="1"/>
          </p:cNvPicPr>
          <p:nvPr>
            <p:ph idx="1"/>
          </p:nvPr>
        </p:nvPicPr>
        <p:blipFill>
          <a:blip r:embed="rId2"/>
          <a:stretch>
            <a:fillRect/>
          </a:stretch>
        </p:blipFill>
        <p:spPr>
          <a:xfrm>
            <a:off x="592666" y="457200"/>
            <a:ext cx="11006668" cy="5943600"/>
          </a:xfrm>
          <a:prstGeom prst="rect">
            <a:avLst/>
          </a:prstGeom>
        </p:spPr>
      </p:pic>
    </p:spTree>
    <p:extLst>
      <p:ext uri="{BB962C8B-B14F-4D97-AF65-F5344CB8AC3E}">
        <p14:creationId xmlns:p14="http://schemas.microsoft.com/office/powerpoint/2010/main" val="11587464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pic>
        <p:nvPicPr>
          <p:cNvPr id="4" name="Content Placeholder 4">
            <a:extLst>
              <a:ext uri="{FF2B5EF4-FFF2-40B4-BE49-F238E27FC236}">
                <a16:creationId xmlns:a16="http://schemas.microsoft.com/office/drawing/2014/main" id="{86401AC2-FA62-82F8-0559-04896E3A4938}"/>
              </a:ext>
            </a:extLst>
          </p:cNvPr>
          <p:cNvPicPr>
            <a:picLocks noGrp="1" noChangeAspect="1"/>
          </p:cNvPicPr>
          <p:nvPr>
            <p:ph idx="1"/>
          </p:nvPr>
        </p:nvPicPr>
        <p:blipFill>
          <a:blip r:embed="rId2"/>
          <a:stretch>
            <a:fillRect/>
          </a:stretch>
        </p:blipFill>
        <p:spPr>
          <a:xfrm>
            <a:off x="2917604" y="457200"/>
            <a:ext cx="6356792" cy="5943600"/>
          </a:xfrm>
          <a:prstGeom prst="rect">
            <a:avLst/>
          </a:prstGeom>
        </p:spPr>
      </p:pic>
    </p:spTree>
    <p:extLst>
      <p:ext uri="{BB962C8B-B14F-4D97-AF65-F5344CB8AC3E}">
        <p14:creationId xmlns:p14="http://schemas.microsoft.com/office/powerpoint/2010/main" val="16069146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CC7D015-0DD8-420F-A568-AC4FEDC412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DC595556-C814-4F1F-B0E5-71812F38A8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Thunderstorm lightning with a dark cloudy sky">
            <a:extLst>
              <a:ext uri="{FF2B5EF4-FFF2-40B4-BE49-F238E27FC236}">
                <a16:creationId xmlns:a16="http://schemas.microsoft.com/office/drawing/2014/main" id="{B75ACE88-32AD-0E59-5B91-8A66E7C84AF9}"/>
              </a:ext>
            </a:extLst>
          </p:cNvPr>
          <p:cNvPicPr>
            <a:picLocks noChangeAspect="1"/>
          </p:cNvPicPr>
          <p:nvPr/>
        </p:nvPicPr>
        <p:blipFill>
          <a:blip r:embed="rId2">
            <a:alphaModFix amt="60000"/>
          </a:blip>
          <a:srcRect t="4186" r="-2" b="11417"/>
          <a:stretch>
            <a:fillRect/>
          </a:stretch>
        </p:blipFill>
        <p:spPr>
          <a:xfrm>
            <a:off x="-1" y="10"/>
            <a:ext cx="12192001" cy="6857990"/>
          </a:xfrm>
          <a:prstGeom prst="rect">
            <a:avLst/>
          </a:prstGeom>
        </p:spPr>
      </p:pic>
      <p:sp>
        <p:nvSpPr>
          <p:cNvPr id="2" name="Title 1">
            <a:extLst>
              <a:ext uri="{FF2B5EF4-FFF2-40B4-BE49-F238E27FC236}">
                <a16:creationId xmlns:a16="http://schemas.microsoft.com/office/drawing/2014/main" id="{82147EE9-148C-F818-2FF4-DEEC3313C535}"/>
              </a:ext>
            </a:extLst>
          </p:cNvPr>
          <p:cNvSpPr>
            <a:spLocks noGrp="1"/>
          </p:cNvSpPr>
          <p:nvPr>
            <p:ph type="title"/>
          </p:nvPr>
        </p:nvSpPr>
        <p:spPr>
          <a:xfrm>
            <a:off x="838200" y="557189"/>
            <a:ext cx="4155825" cy="5571898"/>
          </a:xfrm>
        </p:spPr>
        <p:txBody>
          <a:bodyPr>
            <a:normAutofit/>
          </a:bodyPr>
          <a:lstStyle/>
          <a:p>
            <a:r>
              <a:rPr lang="en-IN" b="1">
                <a:solidFill>
                  <a:srgbClr val="FFFFFF"/>
                </a:solidFill>
              </a:rPr>
              <a:t>Conclusion</a:t>
            </a:r>
          </a:p>
        </p:txBody>
      </p:sp>
      <p:sp>
        <p:nvSpPr>
          <p:cNvPr id="3" name="Content Placeholder 2">
            <a:extLst>
              <a:ext uri="{FF2B5EF4-FFF2-40B4-BE49-F238E27FC236}">
                <a16:creationId xmlns:a16="http://schemas.microsoft.com/office/drawing/2014/main" id="{02CEF35B-A981-80A0-B967-797540DB8E51}"/>
              </a:ext>
            </a:extLst>
          </p:cNvPr>
          <p:cNvSpPr>
            <a:spLocks noGrp="1"/>
          </p:cNvSpPr>
          <p:nvPr>
            <p:ph idx="1"/>
          </p:nvPr>
        </p:nvSpPr>
        <p:spPr>
          <a:xfrm>
            <a:off x="5186552" y="5016"/>
            <a:ext cx="7006549" cy="6841897"/>
          </a:xfrm>
        </p:spPr>
        <p:txBody>
          <a:bodyPr vert="horz" lIns="91440" tIns="45720" rIns="91440" bIns="45720" rtlCol="0" anchor="ctr">
            <a:noAutofit/>
          </a:bodyPr>
          <a:lstStyle/>
          <a:p>
            <a:pPr>
              <a:buNone/>
            </a:pPr>
            <a:r>
              <a:rPr lang="en-US" sz="1400">
                <a:solidFill>
                  <a:srgbClr val="FFFFFF"/>
                </a:solidFill>
              </a:rPr>
              <a:t>This project successfully demonstrates the use of machine learning and deep learning techniques for lightning risk assessment and real-time monitoring.</a:t>
            </a:r>
            <a:endParaRPr lang="en-US" sz="1400" dirty="0">
              <a:solidFill>
                <a:srgbClr val="FFFFFF"/>
              </a:solidFill>
            </a:endParaRPr>
          </a:p>
          <a:p>
            <a:pPr>
              <a:buNone/>
            </a:pPr>
            <a:r>
              <a:rPr lang="en-US" sz="1400" b="1">
                <a:solidFill>
                  <a:srgbClr val="FFFFFF"/>
                </a:solidFill>
              </a:rPr>
              <a:t> Key Achievements:</a:t>
            </a:r>
          </a:p>
          <a:p>
            <a:pPr>
              <a:buFont typeface="Arial" panose="020B0604020202020204" pitchFamily="34" charset="0"/>
              <a:buChar char="•"/>
            </a:pPr>
            <a:r>
              <a:rPr lang="en-US" sz="1400">
                <a:solidFill>
                  <a:srgbClr val="FFFFFF"/>
                </a:solidFill>
              </a:rPr>
              <a:t>Achieved 99.54% accuracy in classifying high-risk Red zone lightning events using a Convolutional Neural Network (CNN)</a:t>
            </a:r>
            <a:endParaRPr lang="en-US" sz="1400" dirty="0">
              <a:solidFill>
                <a:srgbClr val="FFFFFF"/>
              </a:solidFill>
            </a:endParaRPr>
          </a:p>
          <a:p>
            <a:pPr>
              <a:buFont typeface="Arial" panose="020B0604020202020204" pitchFamily="34" charset="0"/>
              <a:buChar char="•"/>
            </a:pPr>
            <a:r>
              <a:rPr lang="en-US" sz="1400">
                <a:solidFill>
                  <a:srgbClr val="FFFFFF"/>
                </a:solidFill>
              </a:rPr>
              <a:t>Effectively identified lightning-prone regions via spatial clustering (K-Means)</a:t>
            </a:r>
            <a:endParaRPr lang="en-US" sz="1400" dirty="0">
              <a:solidFill>
                <a:srgbClr val="FFFFFF"/>
              </a:solidFill>
            </a:endParaRPr>
          </a:p>
          <a:p>
            <a:pPr>
              <a:buFont typeface="Arial" panose="020B0604020202020204" pitchFamily="34" charset="0"/>
              <a:buChar char="•"/>
            </a:pPr>
            <a:r>
              <a:rPr lang="en-US" sz="1400">
                <a:solidFill>
                  <a:srgbClr val="FFFFFF"/>
                </a:solidFill>
              </a:rPr>
              <a:t>Reverse-geocoded coordinates to provide real-world context for lightning strike locations</a:t>
            </a:r>
            <a:endParaRPr lang="en-US" sz="1400" dirty="0">
              <a:solidFill>
                <a:srgbClr val="FFFFFF"/>
              </a:solidFill>
            </a:endParaRPr>
          </a:p>
          <a:p>
            <a:pPr>
              <a:buNone/>
            </a:pPr>
            <a:r>
              <a:rPr lang="en-US" sz="1400" b="1">
                <a:solidFill>
                  <a:srgbClr val="FFFFFF"/>
                </a:solidFill>
              </a:rPr>
              <a:t>Interactive Visualization:</a:t>
            </a:r>
          </a:p>
          <a:p>
            <a:pPr>
              <a:buFont typeface="Arial" panose="020B0604020202020204" pitchFamily="34" charset="0"/>
              <a:buChar char="•"/>
            </a:pPr>
            <a:r>
              <a:rPr lang="en-US" sz="1400">
                <a:solidFill>
                  <a:srgbClr val="FFFFFF"/>
                </a:solidFill>
              </a:rPr>
              <a:t>Developed a dynamic web dashboard with:</a:t>
            </a:r>
            <a:br>
              <a:rPr lang="en-US" sz="1400" dirty="0"/>
            </a:br>
            <a:r>
              <a:rPr lang="en-US" sz="1400">
                <a:solidFill>
                  <a:srgbClr val="FFFFFF"/>
                </a:solidFill>
              </a:rPr>
              <a:t>• Real-time interactive maps (Leaflet.js + Folium)</a:t>
            </a:r>
            <a:br>
              <a:rPr lang="en-US" sz="1400" dirty="0"/>
            </a:br>
            <a:r>
              <a:rPr lang="en-US" sz="1400">
                <a:solidFill>
                  <a:srgbClr val="FFFFFF"/>
                </a:solidFill>
              </a:rPr>
              <a:t>• Risk zone overlays (Red, Orange, Yellow)</a:t>
            </a:r>
            <a:br>
              <a:rPr lang="en-US" sz="1400" dirty="0"/>
            </a:br>
            <a:r>
              <a:rPr lang="en-US" sz="1400">
                <a:solidFill>
                  <a:srgbClr val="FFFFFF"/>
                </a:solidFill>
              </a:rPr>
              <a:t>• Integrated bar charts and pie charts for trends and summaries</a:t>
            </a:r>
            <a:endParaRPr lang="en-US" sz="1400" dirty="0">
              <a:solidFill>
                <a:srgbClr val="FFFFFF"/>
              </a:solidFill>
            </a:endParaRPr>
          </a:p>
          <a:p>
            <a:pPr>
              <a:buNone/>
            </a:pPr>
            <a:r>
              <a:rPr lang="en-US" sz="1400" b="1">
                <a:solidFill>
                  <a:srgbClr val="FFFFFF"/>
                </a:solidFill>
              </a:rPr>
              <a:t>Real-World Impact:</a:t>
            </a:r>
          </a:p>
          <a:p>
            <a:pPr>
              <a:buFont typeface="Arial" panose="020B0604020202020204" pitchFamily="34" charset="0"/>
              <a:buChar char="•"/>
            </a:pPr>
            <a:r>
              <a:rPr lang="en-US" sz="1400">
                <a:solidFill>
                  <a:srgbClr val="FFFFFF"/>
                </a:solidFill>
              </a:rPr>
              <a:t>Web-based system improves accessibility and public awareness</a:t>
            </a:r>
            <a:endParaRPr lang="en-US" sz="1400" dirty="0">
              <a:solidFill>
                <a:srgbClr val="FFFFFF"/>
              </a:solidFill>
            </a:endParaRPr>
          </a:p>
          <a:p>
            <a:pPr>
              <a:buFont typeface="Arial" panose="020B0604020202020204" pitchFamily="34" charset="0"/>
              <a:buChar char="•"/>
            </a:pPr>
            <a:r>
              <a:rPr lang="en-US" sz="1400">
                <a:solidFill>
                  <a:srgbClr val="FFFFFF"/>
                </a:solidFill>
              </a:rPr>
              <a:t>Scalable for use in emergency response, weather monitoring agencies, and hazard mitigation planning</a:t>
            </a:r>
            <a:endParaRPr lang="en-US" sz="1400" dirty="0">
              <a:solidFill>
                <a:srgbClr val="FFFFFF"/>
              </a:solidFill>
            </a:endParaRPr>
          </a:p>
          <a:p>
            <a:pPr>
              <a:buFont typeface="Arial" panose="020B0604020202020204" pitchFamily="34" charset="0"/>
              <a:buChar char="•"/>
            </a:pPr>
            <a:r>
              <a:rPr lang="en-US" sz="1400">
                <a:solidFill>
                  <a:srgbClr val="FFFFFF"/>
                </a:solidFill>
              </a:rPr>
              <a:t>Capable of being extended to live data pipelines, weather APIs, or mobile alert systems</a:t>
            </a:r>
            <a:endParaRPr lang="en-US" sz="1400" dirty="0">
              <a:solidFill>
                <a:srgbClr val="FFFFFF"/>
              </a:solidFill>
            </a:endParaRPr>
          </a:p>
          <a:p>
            <a:pPr>
              <a:buNone/>
            </a:pPr>
            <a:r>
              <a:rPr lang="en-US" sz="1400" b="1">
                <a:solidFill>
                  <a:srgbClr val="FFFFFF"/>
                </a:solidFill>
              </a:rPr>
              <a:t>Conclusion:</a:t>
            </a:r>
          </a:p>
          <a:p>
            <a:r>
              <a:rPr lang="en-US" sz="1400">
                <a:solidFill>
                  <a:srgbClr val="FFFFFF"/>
                </a:solidFill>
              </a:rPr>
              <a:t>This system combines predictive accuracy, geographic interpretability, and interactive accessibility—marking a step toward smarter, data-driven lightning forecasting and public safety solutions.</a:t>
            </a:r>
            <a:endParaRPr lang="en-US" sz="1400" dirty="0">
              <a:solidFill>
                <a:srgbClr val="FFFFFF"/>
              </a:solidFill>
            </a:endParaRPr>
          </a:p>
          <a:p>
            <a:pPr marL="0" indent="0">
              <a:buNone/>
            </a:pPr>
            <a:endParaRPr lang="en-US" sz="1400" dirty="0">
              <a:solidFill>
                <a:srgbClr val="FFFFFF"/>
              </a:solidFill>
            </a:endParaRPr>
          </a:p>
          <a:p>
            <a:endParaRPr lang="en-IN" sz="1400" dirty="0">
              <a:solidFill>
                <a:srgbClr val="FFFFFF"/>
              </a:solidFill>
            </a:endParaRPr>
          </a:p>
        </p:txBody>
      </p:sp>
    </p:spTree>
    <p:extLst>
      <p:ext uri="{BB962C8B-B14F-4D97-AF65-F5344CB8AC3E}">
        <p14:creationId xmlns:p14="http://schemas.microsoft.com/office/powerpoint/2010/main" val="4129417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606E3-D9A0-194D-0A85-5E739D3D95B0}"/>
              </a:ext>
            </a:extLst>
          </p:cNvPr>
          <p:cNvSpPr>
            <a:spLocks noGrp="1"/>
          </p:cNvSpPr>
          <p:nvPr>
            <p:ph type="title"/>
          </p:nvPr>
        </p:nvSpPr>
        <p:spPr>
          <a:xfrm>
            <a:off x="481014" y="647700"/>
            <a:ext cx="2835554" cy="5557838"/>
          </a:xfrm>
        </p:spPr>
        <p:txBody>
          <a:bodyPr anchor="ctr">
            <a:normAutofit/>
          </a:bodyPr>
          <a:lstStyle/>
          <a:p>
            <a:r>
              <a:rPr lang="en-IN" sz="3600" b="1"/>
              <a:t>References</a:t>
            </a:r>
          </a:p>
        </p:txBody>
      </p:sp>
      <p:sp>
        <p:nvSpPr>
          <p:cNvPr id="3" name="Content Placeholder 2">
            <a:extLst>
              <a:ext uri="{FF2B5EF4-FFF2-40B4-BE49-F238E27FC236}">
                <a16:creationId xmlns:a16="http://schemas.microsoft.com/office/drawing/2014/main" id="{6F1CED08-7AFF-26CA-56BC-C528802187D1}"/>
              </a:ext>
            </a:extLst>
          </p:cNvPr>
          <p:cNvSpPr>
            <a:spLocks noGrp="1"/>
          </p:cNvSpPr>
          <p:nvPr>
            <p:ph idx="1"/>
          </p:nvPr>
        </p:nvSpPr>
        <p:spPr>
          <a:xfrm>
            <a:off x="3638302" y="647700"/>
            <a:ext cx="3618162" cy="5557838"/>
          </a:xfrm>
        </p:spPr>
        <p:txBody>
          <a:bodyPr anchor="ctr">
            <a:normAutofit/>
          </a:bodyPr>
          <a:lstStyle/>
          <a:p>
            <a:pPr marL="0" marR="0" lvl="0" indent="0" defTabSz="914400" rtl="0" eaLnBrk="0" fontAlgn="base" latinLnBrk="0" hangingPunct="0">
              <a:spcBef>
                <a:spcPct val="0"/>
              </a:spcBef>
              <a:spcAft>
                <a:spcPts val="600"/>
              </a:spcAft>
              <a:buClrTx/>
              <a:buSzTx/>
              <a:buNone/>
              <a:tabLst/>
            </a:pPr>
            <a:r>
              <a:rPr kumimoji="0" lang="en-US" altLang="en-US" sz="1300" b="1" i="0" u="none" strike="noStrike" cap="none" normalizeH="0" baseline="0">
                <a:ln>
                  <a:noFill/>
                </a:ln>
                <a:effectLst/>
                <a:latin typeface="Arial"/>
                <a:cs typeface="Arial"/>
              </a:rPr>
              <a:t>Sources:</a:t>
            </a:r>
          </a:p>
          <a:p>
            <a:pPr marL="0" marR="0" lvl="0" indent="0" defTabSz="914400" rtl="0" eaLnBrk="0" fontAlgn="base" latinLnBrk="0" hangingPunct="0">
              <a:spcBef>
                <a:spcPct val="0"/>
              </a:spcBef>
              <a:spcAft>
                <a:spcPts val="600"/>
              </a:spcAft>
              <a:buClrTx/>
              <a:buSzTx/>
              <a:buNone/>
              <a:tabLst/>
            </a:pPr>
            <a:r>
              <a:rPr kumimoji="0" lang="en-US" altLang="en-US" sz="1300" i="0" u="none" strike="noStrike" cap="none" normalizeH="0" baseline="0">
                <a:ln>
                  <a:noFill/>
                </a:ln>
                <a:effectLst/>
                <a:latin typeface="Arial"/>
                <a:cs typeface="Arial"/>
              </a:rPr>
              <a:t>S.1: </a:t>
            </a:r>
            <a:r>
              <a:rPr kumimoji="0" lang="en-US" altLang="en-US" sz="1300" i="0" u="none" strike="noStrike" cap="none" normalizeH="0" baseline="0">
                <a:ln>
                  <a:noFill/>
                </a:ln>
                <a:effectLst/>
                <a:latin typeface="Arial"/>
                <a:cs typeface="Arial"/>
                <a:hlinkClick r:id="rId2"/>
              </a:rPr>
              <a:t>https://www.vaisala.com/en/lp/request-vaisala-lightning-data-research-use</a:t>
            </a:r>
            <a:endParaRPr kumimoji="0" lang="en-US" altLang="en-US" sz="1300" i="0" u="none" strike="noStrike" cap="none" normalizeH="0" baseline="0">
              <a:ln>
                <a:noFill/>
              </a:ln>
              <a:effectLst/>
              <a:latin typeface="Arial"/>
              <a:cs typeface="Arial"/>
            </a:endParaRPr>
          </a:p>
          <a:p>
            <a:pPr marL="0" marR="0" lvl="0" indent="0" defTabSz="914400" rtl="0" eaLnBrk="0" fontAlgn="base" latinLnBrk="0" hangingPunct="0">
              <a:spcBef>
                <a:spcPct val="0"/>
              </a:spcBef>
              <a:spcAft>
                <a:spcPts val="600"/>
              </a:spcAft>
              <a:buClrTx/>
              <a:buSzTx/>
              <a:buNone/>
              <a:tabLst/>
            </a:pPr>
            <a:endParaRPr kumimoji="0" lang="en-US" altLang="en-US" sz="1300" i="0" u="none" strike="noStrike" cap="none" normalizeH="0" baseline="0">
              <a:ln>
                <a:noFill/>
              </a:ln>
              <a:effectLst/>
              <a:latin typeface="Arial"/>
              <a:cs typeface="Arial"/>
            </a:endParaRPr>
          </a:p>
          <a:p>
            <a:pPr marL="0" marR="0" lvl="0" indent="0" defTabSz="914400" rtl="0" eaLnBrk="0" fontAlgn="base" latinLnBrk="0" hangingPunct="0">
              <a:spcBef>
                <a:spcPct val="0"/>
              </a:spcBef>
              <a:spcAft>
                <a:spcPts val="600"/>
              </a:spcAft>
              <a:buClrTx/>
              <a:buSzTx/>
              <a:buNone/>
              <a:tabLst/>
            </a:pPr>
            <a:r>
              <a:rPr lang="en-US" altLang="en-US" sz="1300">
                <a:latin typeface="Arial"/>
                <a:cs typeface="Arial"/>
              </a:rPr>
              <a:t>S.2: </a:t>
            </a:r>
            <a:r>
              <a:rPr lang="en-US" altLang="en-US" sz="1300">
                <a:latin typeface="Arial"/>
                <a:cs typeface="Arial"/>
                <a:hlinkClick r:id="rId3"/>
              </a:rPr>
              <a:t>https://www.weatherbug.com/alerts/spark</a:t>
            </a:r>
            <a:endParaRPr lang="en-US" altLang="en-US" sz="1300">
              <a:latin typeface="Arial"/>
              <a:cs typeface="Arial"/>
            </a:endParaRPr>
          </a:p>
          <a:p>
            <a:pPr marL="0" marR="0" lvl="0" indent="0" defTabSz="914400" rtl="0" eaLnBrk="0" fontAlgn="base" latinLnBrk="0" hangingPunct="0">
              <a:spcBef>
                <a:spcPct val="0"/>
              </a:spcBef>
              <a:spcAft>
                <a:spcPts val="600"/>
              </a:spcAft>
              <a:buClrTx/>
              <a:buSzTx/>
              <a:buNone/>
              <a:tabLst/>
            </a:pPr>
            <a:endParaRPr lang="en-US" altLang="en-US" sz="1300">
              <a:latin typeface="Arial"/>
              <a:cs typeface="Arial"/>
            </a:endParaRPr>
          </a:p>
          <a:p>
            <a:pPr marL="0" marR="0" lvl="0" indent="0" defTabSz="914400" rtl="0" eaLnBrk="0" fontAlgn="base" latinLnBrk="0" hangingPunct="0">
              <a:spcBef>
                <a:spcPct val="0"/>
              </a:spcBef>
              <a:spcAft>
                <a:spcPts val="600"/>
              </a:spcAft>
              <a:buClrTx/>
              <a:buSzTx/>
              <a:buNone/>
              <a:tabLst/>
            </a:pPr>
            <a:r>
              <a:rPr lang="en-US" altLang="en-US" sz="1300">
                <a:latin typeface="Arial"/>
                <a:cs typeface="Arial"/>
                <a:hlinkClick r:id="rId4"/>
              </a:rPr>
              <a:t>https://www.nssl.noaa.gov/education/svrwx101/lightning/detection/</a:t>
            </a:r>
            <a:endParaRPr lang="en-US" altLang="en-US" sz="1300">
              <a:latin typeface="Arial"/>
              <a:cs typeface="Arial"/>
            </a:endParaRPr>
          </a:p>
          <a:p>
            <a:pPr marL="0" marR="0" lvl="0" indent="0" defTabSz="914400" rtl="0" eaLnBrk="0" fontAlgn="base" latinLnBrk="0" hangingPunct="0">
              <a:spcBef>
                <a:spcPct val="0"/>
              </a:spcBef>
              <a:spcAft>
                <a:spcPts val="600"/>
              </a:spcAft>
              <a:buClrTx/>
              <a:buSzTx/>
              <a:buNone/>
              <a:tabLst/>
            </a:pPr>
            <a:endParaRPr lang="en-US" altLang="en-US" sz="1300">
              <a:latin typeface="Arial"/>
              <a:cs typeface="Arial"/>
            </a:endParaRPr>
          </a:p>
          <a:p>
            <a:pPr marL="0" marR="0" lvl="0" indent="0" defTabSz="914400" rtl="0" eaLnBrk="0" fontAlgn="base" latinLnBrk="0" hangingPunct="0">
              <a:spcBef>
                <a:spcPct val="0"/>
              </a:spcBef>
              <a:spcAft>
                <a:spcPts val="600"/>
              </a:spcAft>
              <a:buClrTx/>
              <a:buSzTx/>
              <a:buNone/>
              <a:tabLst/>
            </a:pPr>
            <a:endParaRPr kumimoji="0" lang="en-US" altLang="en-US" sz="1300" i="0" u="none" strike="noStrike" cap="none" normalizeH="0" baseline="0">
              <a:ln>
                <a:noFill/>
              </a:ln>
              <a:effectLst/>
              <a:latin typeface="Arial"/>
              <a:cs typeface="Arial"/>
            </a:endParaRPr>
          </a:p>
          <a:p>
            <a:pPr marL="0" marR="0" lvl="0" indent="0" defTabSz="914400" rtl="0" eaLnBrk="0" fontAlgn="base" latinLnBrk="0" hangingPunct="0">
              <a:spcBef>
                <a:spcPct val="0"/>
              </a:spcBef>
              <a:spcAft>
                <a:spcPts val="600"/>
              </a:spcAft>
              <a:buClrTx/>
              <a:buSzTx/>
              <a:buNone/>
              <a:tabLst/>
            </a:pPr>
            <a:r>
              <a:rPr kumimoji="0" lang="en-US" altLang="en-US" sz="1300" b="1" i="0" u="none" strike="noStrike" cap="none" normalizeH="0" baseline="0">
                <a:ln>
                  <a:noFill/>
                </a:ln>
                <a:effectLst/>
                <a:latin typeface="Arial"/>
                <a:cs typeface="Arial"/>
              </a:rPr>
              <a:t>Research Papers:</a:t>
            </a:r>
          </a:p>
          <a:p>
            <a:pPr marL="0" marR="0" lvl="0" indent="0" defTabSz="914400" rtl="0" eaLnBrk="0" fontAlgn="base" latinLnBrk="0" hangingPunct="0">
              <a:spcBef>
                <a:spcPct val="0"/>
              </a:spcBef>
              <a:spcAft>
                <a:spcPts val="600"/>
              </a:spcAft>
              <a:buClrTx/>
              <a:buSzTx/>
              <a:buNone/>
              <a:tabLst/>
            </a:pPr>
            <a:r>
              <a:rPr kumimoji="0" lang="en-US" altLang="en-US" sz="1300" i="0" u="none" strike="noStrike" cap="none" normalizeH="0" baseline="0">
                <a:ln>
                  <a:noFill/>
                </a:ln>
                <a:effectLst/>
                <a:latin typeface="Arial"/>
                <a:cs typeface="Arial"/>
              </a:rPr>
              <a:t>R.1: </a:t>
            </a:r>
            <a:r>
              <a:rPr kumimoji="0" lang="en-US" altLang="en-US" sz="1300" i="0" u="none" strike="noStrike" cap="none" normalizeH="0" baseline="0">
                <a:ln>
                  <a:noFill/>
                </a:ln>
                <a:effectLst/>
                <a:latin typeface="Arial"/>
                <a:cs typeface="Arial"/>
                <a:hlinkClick r:id="rId5"/>
              </a:rPr>
              <a:t>https://consensus.app/papers/nowcasting-lightning-occurrence-from-commonly-available-mostajabi-finney/d296481e2bf657af8cbb267e64b122f8/</a:t>
            </a:r>
            <a:endParaRPr kumimoji="0" lang="en-US" altLang="en-US" sz="1300" i="0" u="none" strike="noStrike" cap="none" normalizeH="0" baseline="0">
              <a:ln>
                <a:noFill/>
              </a:ln>
              <a:effectLst/>
              <a:latin typeface="Arial"/>
              <a:cs typeface="Arial"/>
            </a:endParaRPr>
          </a:p>
          <a:p>
            <a:pPr marL="0" marR="0" lvl="0" indent="0" defTabSz="914400" rtl="0" eaLnBrk="0" fontAlgn="base" latinLnBrk="0" hangingPunct="0">
              <a:spcBef>
                <a:spcPct val="0"/>
              </a:spcBef>
              <a:spcAft>
                <a:spcPts val="600"/>
              </a:spcAft>
              <a:buClrTx/>
              <a:buSzTx/>
              <a:buNone/>
              <a:tabLst/>
            </a:pPr>
            <a:endParaRPr kumimoji="0" lang="en-US" altLang="en-US" sz="1300" i="0" u="none" strike="noStrike" cap="none" normalizeH="0" baseline="0">
              <a:ln>
                <a:noFill/>
              </a:ln>
              <a:effectLst/>
              <a:latin typeface="Arial"/>
              <a:cs typeface="Arial"/>
            </a:endParaRPr>
          </a:p>
          <a:p>
            <a:pPr marL="0" marR="0" lvl="0" indent="0" defTabSz="914400" rtl="0" eaLnBrk="0" fontAlgn="base" latinLnBrk="0" hangingPunct="0">
              <a:spcBef>
                <a:spcPct val="0"/>
              </a:spcBef>
              <a:spcAft>
                <a:spcPts val="600"/>
              </a:spcAft>
              <a:buClrTx/>
              <a:buSzTx/>
              <a:buNone/>
              <a:tabLst/>
            </a:pPr>
            <a:r>
              <a:rPr lang="en-US" altLang="en-US" sz="1300" i="0" u="none" strike="noStrike" cap="none" normalizeH="0" baseline="0">
                <a:ln>
                  <a:noFill/>
                </a:ln>
                <a:effectLst/>
                <a:latin typeface="Arial"/>
                <a:cs typeface="Arial"/>
              </a:rPr>
              <a:t>R.2: </a:t>
            </a:r>
            <a:r>
              <a:rPr lang="en-US" altLang="en-US" sz="1300" i="0" u="none" strike="noStrike" cap="none" normalizeH="0" baseline="0">
                <a:ln>
                  <a:noFill/>
                </a:ln>
                <a:effectLst/>
                <a:latin typeface="Arial"/>
                <a:cs typeface="Arial"/>
                <a:hlinkClick r:id="rId6"/>
              </a:rPr>
              <a:t>https://consensus.app/papers/supervised-learningbased-prediction-of-lightning-shin-kim/3d1d269a14d051468b3156195dfdb79b/</a:t>
            </a:r>
            <a:endParaRPr lang="en-US" altLang="en-US" sz="1300" i="0" u="none" strike="noStrike" cap="none" normalizeH="0" baseline="0">
              <a:ln>
                <a:noFill/>
              </a:ln>
              <a:effectLst/>
              <a:latin typeface="Arial"/>
              <a:cs typeface="Arial"/>
            </a:endParaRPr>
          </a:p>
          <a:p>
            <a:pPr marL="0" marR="0" lvl="0" indent="0" defTabSz="914400" rtl="0" eaLnBrk="0" fontAlgn="base" latinLnBrk="0" hangingPunct="0">
              <a:spcBef>
                <a:spcPct val="0"/>
              </a:spcBef>
              <a:spcAft>
                <a:spcPts val="600"/>
              </a:spcAft>
              <a:buClrTx/>
              <a:buSzTx/>
              <a:buNone/>
              <a:tabLst/>
            </a:pPr>
            <a:endParaRPr lang="en-US" altLang="en-US" sz="1300" i="0" u="none" strike="noStrike" cap="none" normalizeH="0" baseline="0">
              <a:ln>
                <a:noFill/>
              </a:ln>
              <a:effectLst/>
              <a:latin typeface="Arial"/>
              <a:cs typeface="Arial"/>
            </a:endParaRPr>
          </a:p>
          <a:p>
            <a:pPr marL="0" marR="0" lvl="0" indent="0" defTabSz="914400" rtl="0" eaLnBrk="0" fontAlgn="base" latinLnBrk="0" hangingPunct="0">
              <a:spcBef>
                <a:spcPct val="0"/>
              </a:spcBef>
              <a:spcAft>
                <a:spcPts val="600"/>
              </a:spcAft>
              <a:buClrTx/>
              <a:buSzTx/>
              <a:buNone/>
              <a:tabLst/>
            </a:pPr>
            <a:r>
              <a:rPr lang="en-US" altLang="en-US" sz="1300">
                <a:latin typeface="Arial"/>
                <a:cs typeface="Arial"/>
              </a:rPr>
              <a:t>R.3:</a:t>
            </a:r>
            <a:r>
              <a:rPr lang="en-US" altLang="en-US" sz="1300" i="0" u="none" strike="noStrike" cap="none" normalizeH="0" baseline="0">
                <a:ln>
                  <a:noFill/>
                </a:ln>
                <a:effectLst/>
                <a:latin typeface="Arial"/>
                <a:cs typeface="Arial"/>
              </a:rPr>
              <a:t> </a:t>
            </a:r>
            <a:r>
              <a:rPr lang="en-US" altLang="en-US" sz="1300" i="0" u="none" strike="noStrike" cap="none" normalizeH="0" baseline="0">
                <a:ln>
                  <a:noFill/>
                </a:ln>
                <a:effectLst/>
                <a:latin typeface="Arial"/>
                <a:cs typeface="Arial"/>
                <a:hlinkClick r:id="rId7"/>
              </a:rPr>
              <a:t>https://consensus.app/papers/an-artificial-neural-network-for-lightning-prediction-bao-zhang/231ae31ae9035ac3b140abcc25142f35/</a:t>
            </a:r>
            <a:endParaRPr lang="en-US" altLang="en-US" sz="1300" i="0" u="none" strike="noStrike" cap="none" normalizeH="0" baseline="0">
              <a:ln>
                <a:noFill/>
              </a:ln>
              <a:effectLst/>
              <a:latin typeface="Arial"/>
              <a:cs typeface="Arial"/>
            </a:endParaRPr>
          </a:p>
          <a:p>
            <a:pPr marL="0" marR="0" lvl="0" indent="0" defTabSz="914400" rtl="0" eaLnBrk="0" fontAlgn="base" latinLnBrk="0" hangingPunct="0">
              <a:spcBef>
                <a:spcPct val="0"/>
              </a:spcBef>
              <a:spcAft>
                <a:spcPts val="600"/>
              </a:spcAft>
              <a:buClrTx/>
              <a:buSzTx/>
              <a:buNone/>
              <a:tabLst/>
            </a:pPr>
            <a:endParaRPr lang="en-US" altLang="en-US" sz="1300" b="0" i="0" u="none" strike="noStrike" cap="none" normalizeH="0" baseline="0">
              <a:ln>
                <a:noFill/>
              </a:ln>
              <a:effectLst/>
              <a:latin typeface="Arial"/>
              <a:cs typeface="Arial"/>
            </a:endParaRPr>
          </a:p>
          <a:p>
            <a:endParaRPr lang="en-IN" sz="1300"/>
          </a:p>
        </p:txBody>
      </p:sp>
      <p:pic>
        <p:nvPicPr>
          <p:cNvPr id="5" name="Picture 4" descr="Locator flag on a city map">
            <a:extLst>
              <a:ext uri="{FF2B5EF4-FFF2-40B4-BE49-F238E27FC236}">
                <a16:creationId xmlns:a16="http://schemas.microsoft.com/office/drawing/2014/main" id="{AED6810D-97ED-45CD-3C1F-87074F6B9A94}"/>
              </a:ext>
            </a:extLst>
          </p:cNvPr>
          <p:cNvPicPr>
            <a:picLocks noChangeAspect="1"/>
          </p:cNvPicPr>
          <p:nvPr/>
        </p:nvPicPr>
        <p:blipFill>
          <a:blip r:embed="rId8"/>
          <a:srcRect l="5351" r="48371"/>
          <a:stretch>
            <a:fillRect/>
          </a:stretch>
        </p:blipFill>
        <p:spPr>
          <a:xfrm>
            <a:off x="7431299" y="1"/>
            <a:ext cx="4760702" cy="6856413"/>
          </a:xfrm>
          <a:custGeom>
            <a:avLst/>
            <a:gdLst/>
            <a:ahLst/>
            <a:cxnLst/>
            <a:rect l="l" t="t" r="r" b="b"/>
            <a:pathLst>
              <a:path w="4760702" h="6856413">
                <a:moveTo>
                  <a:pt x="0" y="0"/>
                </a:moveTo>
                <a:lnTo>
                  <a:pt x="4760702" y="0"/>
                </a:lnTo>
                <a:lnTo>
                  <a:pt x="4760702" y="6856413"/>
                </a:lnTo>
                <a:lnTo>
                  <a:pt x="168269" y="6856413"/>
                </a:lnTo>
                <a:lnTo>
                  <a:pt x="228520" y="6494592"/>
                </a:lnTo>
                <a:cubicBezTo>
                  <a:pt x="521784" y="4449343"/>
                  <a:pt x="126947" y="2404092"/>
                  <a:pt x="14408" y="358842"/>
                </a:cubicBezTo>
                <a:close/>
              </a:path>
            </a:pathLst>
          </a:custGeom>
        </p:spPr>
      </p:pic>
    </p:spTree>
    <p:extLst>
      <p:ext uri="{BB962C8B-B14F-4D97-AF65-F5344CB8AC3E}">
        <p14:creationId xmlns:p14="http://schemas.microsoft.com/office/powerpoint/2010/main" val="14626335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BD907F50-0A81-571F-E358-528A62CFC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9" y="299"/>
            <a:ext cx="12160639" cy="6840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76137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2" name="Title 1">
            <a:extLst>
              <a:ext uri="{FF2B5EF4-FFF2-40B4-BE49-F238E27FC236}">
                <a16:creationId xmlns:a16="http://schemas.microsoft.com/office/drawing/2014/main" id="{1DFF0C52-7813-190F-8974-2A7D44E84384}"/>
              </a:ext>
            </a:extLst>
          </p:cNvPr>
          <p:cNvSpPr>
            <a:spLocks noGrp="1"/>
          </p:cNvSpPr>
          <p:nvPr>
            <p:ph type="title"/>
          </p:nvPr>
        </p:nvSpPr>
        <p:spPr>
          <a:xfrm>
            <a:off x="4553733" y="33599"/>
            <a:ext cx="6798541" cy="1675623"/>
          </a:xfrm>
        </p:spPr>
        <p:txBody>
          <a:bodyPr anchor="b">
            <a:normAutofit/>
          </a:bodyPr>
          <a:lstStyle/>
          <a:p>
            <a:r>
              <a:rPr lang="en-IN" sz="4000" b="1"/>
              <a:t>Introduction</a:t>
            </a:r>
            <a:endParaRPr lang="en-IN" sz="4000"/>
          </a:p>
        </p:txBody>
      </p:sp>
      <p:pic>
        <p:nvPicPr>
          <p:cNvPr id="22" name="Picture 21" descr="Thunderstorm lightning with a dark cloudy sky">
            <a:extLst>
              <a:ext uri="{FF2B5EF4-FFF2-40B4-BE49-F238E27FC236}">
                <a16:creationId xmlns:a16="http://schemas.microsoft.com/office/drawing/2014/main" id="{87A2886B-3F1E-FC86-EBAC-0F3B43086DD2}"/>
              </a:ext>
            </a:extLst>
          </p:cNvPr>
          <p:cNvPicPr>
            <a:picLocks noChangeAspect="1"/>
          </p:cNvPicPr>
          <p:nvPr/>
        </p:nvPicPr>
        <p:blipFill>
          <a:blip r:embed="rId2"/>
          <a:srcRect l="47621" r="11593" b="-3"/>
          <a:stretch>
            <a:fillRect/>
          </a:stretch>
        </p:blipFill>
        <p:spPr>
          <a:xfrm>
            <a:off x="1" y="10"/>
            <a:ext cx="4196496" cy="6857990"/>
          </a:xfrm>
          <a:prstGeom prst="rect">
            <a:avLst/>
          </a:prstGeom>
          <a:effectLst/>
        </p:spPr>
      </p:pic>
      <p:sp>
        <p:nvSpPr>
          <p:cNvPr id="23" name="Content Placeholder 2">
            <a:extLst>
              <a:ext uri="{FF2B5EF4-FFF2-40B4-BE49-F238E27FC236}">
                <a16:creationId xmlns:a16="http://schemas.microsoft.com/office/drawing/2014/main" id="{1DEED4F2-4437-9396-49CB-FB9211E732F2}"/>
              </a:ext>
            </a:extLst>
          </p:cNvPr>
          <p:cNvSpPr>
            <a:spLocks noGrp="1"/>
          </p:cNvSpPr>
          <p:nvPr>
            <p:ph idx="1"/>
          </p:nvPr>
        </p:nvSpPr>
        <p:spPr>
          <a:xfrm>
            <a:off x="4430167" y="1719912"/>
            <a:ext cx="7766484" cy="5136540"/>
          </a:xfrm>
        </p:spPr>
        <p:txBody>
          <a:bodyPr vert="horz" lIns="91440" tIns="45720" rIns="91440" bIns="45720" rtlCol="0" anchor="t">
            <a:noAutofit/>
          </a:bodyPr>
          <a:lstStyle/>
          <a:p>
            <a:pPr>
              <a:buNone/>
            </a:pPr>
            <a:r>
              <a:rPr lang="en-US" sz="1400" dirty="0"/>
              <a:t>🌩️ Lightning is a powerful and unpredictable natural phenomenon that poses serious risks to life, infrastructure, and the environment. Accurate lightning prediction and early warning systems are critical to reducing these risks, especially in densely populated or high-risk regions.</a:t>
            </a:r>
          </a:p>
          <a:p>
            <a:pPr>
              <a:buNone/>
            </a:pPr>
            <a:r>
              <a:rPr lang="en-US" sz="1400" dirty="0"/>
              <a:t>📊 In recent years, Machine Learning (ML) and Deep Learning techniques have shown great promise in weather-related event prediction by learning complex patterns from large volumes of environmental data.</a:t>
            </a:r>
          </a:p>
          <a:p>
            <a:pPr>
              <a:buNone/>
            </a:pPr>
            <a:r>
              <a:rPr lang="en-US" sz="1400" dirty="0"/>
              <a:t>🧠 In this project, we harness these techniques to build an intelligent system capable of identifying lightning strike-prone zones and predicting the severity of strikes based on key atmospheric variables.</a:t>
            </a:r>
          </a:p>
          <a:p>
            <a:pPr>
              <a:buNone/>
            </a:pPr>
            <a:r>
              <a:rPr lang="en-US" sz="1400" dirty="0"/>
              <a:t>📌 Our approach leverages:</a:t>
            </a:r>
          </a:p>
          <a:p>
            <a:pPr>
              <a:buFont typeface="Arial" panose="020B0604020202020204" pitchFamily="34" charset="0"/>
              <a:buChar char="•"/>
            </a:pPr>
            <a:r>
              <a:rPr lang="en-US" sz="1400" dirty="0"/>
              <a:t>K-Means Clustering to detect spatial hot zones based on geographic coordinates (latitude and longitude).</a:t>
            </a:r>
          </a:p>
          <a:p>
            <a:pPr>
              <a:buFont typeface="Arial" panose="020B0604020202020204" pitchFamily="34" charset="0"/>
              <a:buChar char="•"/>
            </a:pPr>
            <a:r>
              <a:rPr lang="en-US" sz="1400" dirty="0"/>
              <a:t>A Convolutional Neural Network (CNN) trained on environmental features like temperature, humidity, wind speed, and air pressure to classify whether a strike occurs in a high-risk zone (Red).</a:t>
            </a:r>
          </a:p>
          <a:p>
            <a:pPr>
              <a:buNone/>
            </a:pPr>
            <a:r>
              <a:rPr lang="en-US" sz="1400" dirty="0"/>
              <a:t>✅ System includes unsupervised clustering for risk zoning and CNN-based severity prediction using meteorological parameters.</a:t>
            </a:r>
          </a:p>
          <a:p>
            <a:r>
              <a:rPr lang="en-US" sz="1400" dirty="0"/>
              <a:t>🗺️ Additionally, an interactive web dashboard is developed using Python and Leaflet.js to visually represent lightning strike patterns and risk zones, making the system accessible and actionable for emergency responders, meteorologists, and the public.</a:t>
            </a:r>
          </a:p>
          <a:p>
            <a:endParaRPr lang="en-IN" sz="1400" dirty="0"/>
          </a:p>
          <a:p>
            <a:endParaRPr lang="en-IN" sz="1400" dirty="0"/>
          </a:p>
        </p:txBody>
      </p:sp>
    </p:spTree>
    <p:extLst>
      <p:ext uri="{BB962C8B-B14F-4D97-AF65-F5344CB8AC3E}">
        <p14:creationId xmlns:p14="http://schemas.microsoft.com/office/powerpoint/2010/main" val="2739558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0B000402020202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0B000402020202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2" name="Title 1">
            <a:extLst>
              <a:ext uri="{FF2B5EF4-FFF2-40B4-BE49-F238E27FC236}">
                <a16:creationId xmlns:a16="http://schemas.microsoft.com/office/drawing/2014/main" id="{DAD94C6D-9A25-84B0-1B0D-637A33795ADF}"/>
              </a:ext>
            </a:extLst>
          </p:cNvPr>
          <p:cNvSpPr>
            <a:spLocks noGrp="1"/>
          </p:cNvSpPr>
          <p:nvPr>
            <p:ph type="title"/>
          </p:nvPr>
        </p:nvSpPr>
        <p:spPr>
          <a:xfrm>
            <a:off x="466722" y="586855"/>
            <a:ext cx="3201366" cy="3387497"/>
          </a:xfrm>
        </p:spPr>
        <p:txBody>
          <a:bodyPr anchor="b">
            <a:normAutofit/>
          </a:bodyPr>
          <a:lstStyle/>
          <a:p>
            <a:pPr algn="r"/>
            <a:r>
              <a:rPr lang="en-IN" sz="4000" b="1">
                <a:solidFill>
                  <a:srgbClr val="FFFFFF"/>
                </a:solidFill>
                <a:effectLst>
                  <a:outerShdw blurRad="38100" dist="38100" dir="2700000" algn="tl">
                    <a:srgbClr val="000000">
                      <a:alpha val="43137"/>
                    </a:srgbClr>
                  </a:outerShdw>
                </a:effectLst>
              </a:rPr>
              <a:t>Literature Survey</a:t>
            </a:r>
            <a:endParaRPr lang="en-IN" sz="4000">
              <a:solidFill>
                <a:srgbClr val="FFFFFF"/>
              </a:solidFill>
            </a:endParaRPr>
          </a:p>
        </p:txBody>
      </p:sp>
      <p:sp>
        <p:nvSpPr>
          <p:cNvPr id="3" name="Content Placeholder 2">
            <a:extLst>
              <a:ext uri="{FF2B5EF4-FFF2-40B4-BE49-F238E27FC236}">
                <a16:creationId xmlns:a16="http://schemas.microsoft.com/office/drawing/2014/main" id="{ABA1F0E4-5468-C8B6-D1EE-05D2578DA4A8}"/>
              </a:ext>
            </a:extLst>
          </p:cNvPr>
          <p:cNvSpPr>
            <a:spLocks noGrp="1"/>
          </p:cNvSpPr>
          <p:nvPr>
            <p:ph idx="1"/>
          </p:nvPr>
        </p:nvSpPr>
        <p:spPr>
          <a:xfrm>
            <a:off x="4810259" y="649480"/>
            <a:ext cx="6555347" cy="5546047"/>
          </a:xfrm>
        </p:spPr>
        <p:txBody>
          <a:bodyPr anchor="ctr">
            <a:normAutofit/>
          </a:bodyPr>
          <a:lstStyle/>
          <a:p>
            <a:pPr>
              <a:buNone/>
            </a:pPr>
            <a:r>
              <a:rPr lang="en-US" sz="1400"/>
              <a:t>🔎 Various studies have explored lightning prediction through satellite data, real-time sensors, and supervised machine learning. Key contributions include:</a:t>
            </a:r>
          </a:p>
          <a:p>
            <a:pPr>
              <a:buFont typeface="Arial" panose="020B0604020202020204" pitchFamily="34" charset="0"/>
              <a:buChar char="•"/>
            </a:pPr>
            <a:r>
              <a:rPr lang="en-US" sz="1400" dirty="0"/>
              <a:t>Kim et al. (2021): Supervised learning on Vaisala data for lightning risk zones.</a:t>
            </a:r>
          </a:p>
          <a:p>
            <a:pPr>
              <a:buFont typeface="Arial" panose="020B0604020202020204" pitchFamily="34" charset="0"/>
              <a:buChar char="•"/>
            </a:pPr>
            <a:r>
              <a:rPr lang="en-US" sz="1400" dirty="0"/>
              <a:t>Betz et al. (2019): LINET system for real-time lightning detection.</a:t>
            </a:r>
          </a:p>
          <a:p>
            <a:pPr>
              <a:buFont typeface="Arial" panose="020B0604020202020204" pitchFamily="34" charset="0"/>
              <a:buChar char="•"/>
            </a:pPr>
            <a:r>
              <a:rPr lang="en-US" sz="1400" dirty="0"/>
              <a:t>Cecil et al. (2014): Global lightning climatology using TRMM data.</a:t>
            </a:r>
          </a:p>
          <a:p>
            <a:pPr>
              <a:buFont typeface="Arial" panose="020B0604020202020204" pitchFamily="34" charset="0"/>
              <a:buChar char="•"/>
            </a:pPr>
            <a:r>
              <a:rPr lang="en-US" sz="1400" dirty="0"/>
              <a:t>Chronis et al. (2015): Machine learning with satellite-based lightning rate estimation.</a:t>
            </a:r>
          </a:p>
          <a:p>
            <a:pPr>
              <a:buFont typeface="Arial" panose="020B0604020202020204" pitchFamily="34" charset="0"/>
              <a:buChar char="•"/>
            </a:pPr>
            <a:r>
              <a:rPr lang="en-US" sz="1400" dirty="0"/>
              <a:t>Khan et al. (2021): Theoretical modeling of energy harnessing from lightning.</a:t>
            </a:r>
          </a:p>
          <a:p>
            <a:pPr>
              <a:buNone/>
            </a:pPr>
            <a:endParaRPr lang="en-US" sz="1400" dirty="0"/>
          </a:p>
          <a:p>
            <a:pPr>
              <a:buNone/>
            </a:pPr>
            <a:r>
              <a:rPr lang="en-US" sz="1400" dirty="0"/>
              <a:t>🧠 Research Gaps Identified:</a:t>
            </a:r>
          </a:p>
          <a:p>
            <a:pPr>
              <a:buFont typeface="Arial" panose="020B0604020202020204" pitchFamily="34" charset="0"/>
              <a:buChar char="•"/>
            </a:pPr>
            <a:r>
              <a:rPr lang="en-US" sz="1400" dirty="0"/>
              <a:t>Most prior studies do not utilize clustering techniques like K-Means to spatially classify lightning-prone regions.</a:t>
            </a:r>
          </a:p>
          <a:p>
            <a:pPr>
              <a:buFont typeface="Arial" panose="020B0604020202020204" pitchFamily="34" charset="0"/>
              <a:buChar char="•"/>
            </a:pPr>
            <a:r>
              <a:rPr lang="en-US" sz="1400" dirty="0"/>
              <a:t>Few models use deep learning architectures such as CNNs for severity prediction based on meteorological variables.</a:t>
            </a:r>
          </a:p>
          <a:p>
            <a:pPr>
              <a:buFont typeface="Arial" panose="020B0604020202020204" pitchFamily="34" charset="0"/>
              <a:buChar char="•"/>
            </a:pPr>
            <a:r>
              <a:rPr lang="en-US" sz="1400" dirty="0"/>
              <a:t>Limited work exists on integrating predictive analytics with real-time web-based dashboards for public access.</a:t>
            </a:r>
          </a:p>
          <a:p>
            <a:r>
              <a:rPr lang="en-US" sz="1400" dirty="0"/>
              <a:t>📌 Our system addresses these gaps by combining clustering, CNN prediction, and interactive web visualization — enabling both scientific accuracy and real-world usability.</a:t>
            </a:r>
          </a:p>
          <a:p>
            <a:endParaRPr lang="en-IN" sz="1400"/>
          </a:p>
        </p:txBody>
      </p:sp>
    </p:spTree>
    <p:extLst>
      <p:ext uri="{BB962C8B-B14F-4D97-AF65-F5344CB8AC3E}">
        <p14:creationId xmlns:p14="http://schemas.microsoft.com/office/powerpoint/2010/main" val="31396481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2" name="Title 1">
            <a:extLst>
              <a:ext uri="{FF2B5EF4-FFF2-40B4-BE49-F238E27FC236}">
                <a16:creationId xmlns:a16="http://schemas.microsoft.com/office/drawing/2014/main" id="{7324549A-395A-70D5-7808-7C301D163E0F}"/>
              </a:ext>
            </a:extLst>
          </p:cNvPr>
          <p:cNvSpPr>
            <a:spLocks noGrp="1"/>
          </p:cNvSpPr>
          <p:nvPr>
            <p:ph type="title"/>
          </p:nvPr>
        </p:nvSpPr>
        <p:spPr>
          <a:xfrm>
            <a:off x="761803" y="350196"/>
            <a:ext cx="4646904" cy="1624520"/>
          </a:xfrm>
        </p:spPr>
        <p:txBody>
          <a:bodyPr anchor="ctr">
            <a:normAutofit/>
          </a:bodyPr>
          <a:lstStyle/>
          <a:p>
            <a:r>
              <a:rPr lang="en-IN" sz="3700" b="1">
                <a:latin typeface="Aptos" panose="020B0004020202020204"/>
                <a:ea typeface="+mn-ea"/>
                <a:cs typeface="+mn-cs"/>
              </a:rPr>
              <a:t>Gap Identification of present resources </a:t>
            </a:r>
            <a:br>
              <a:rPr kumimoji="0" lang="en-IN" sz="3700" b="1" strike="noStrike" kern="1200" cap="none" spc="0" normalizeH="0" baseline="0" noProof="0">
                <a:ln>
                  <a:noFill/>
                </a:ln>
                <a:effectLst/>
                <a:uLnTx/>
                <a:uFillTx/>
                <a:latin typeface="Aptos" panose="020B0004020202020204"/>
                <a:ea typeface="+mn-ea"/>
                <a:cs typeface="+mn-cs"/>
              </a:rPr>
            </a:br>
            <a:endParaRPr lang="en-IN" sz="3700" b="1"/>
          </a:p>
        </p:txBody>
      </p:sp>
      <p:sp>
        <p:nvSpPr>
          <p:cNvPr id="3" name="Content Placeholder 2">
            <a:extLst>
              <a:ext uri="{FF2B5EF4-FFF2-40B4-BE49-F238E27FC236}">
                <a16:creationId xmlns:a16="http://schemas.microsoft.com/office/drawing/2014/main" id="{8F28203F-E46E-0AB2-5AF3-AEAE9CBF945E}"/>
              </a:ext>
            </a:extLst>
          </p:cNvPr>
          <p:cNvSpPr>
            <a:spLocks noGrp="1"/>
          </p:cNvSpPr>
          <p:nvPr>
            <p:ph idx="1"/>
          </p:nvPr>
        </p:nvSpPr>
        <p:spPr>
          <a:xfrm>
            <a:off x="761802" y="2743200"/>
            <a:ext cx="4646905" cy="3613149"/>
          </a:xfrm>
        </p:spPr>
        <p:txBody>
          <a:bodyPr anchor="ctr">
            <a:normAutofit/>
          </a:bodyPr>
          <a:lstStyle/>
          <a:p>
            <a:r>
              <a:rPr lang="en-US" sz="1700" b="0" i="0" baseline="0"/>
              <a:t>Absence of accurate real-time predictions for lightning strikes poses safety risks.</a:t>
            </a:r>
            <a:endParaRPr lang="en-US" sz="1700"/>
          </a:p>
          <a:p>
            <a:r>
              <a:rPr lang="en-US" sz="1700" b="0" i="0" baseline="0"/>
              <a:t>Existing models fall short in providing precise, location-specific alerts.</a:t>
            </a:r>
            <a:endParaRPr lang="en-US" sz="1700"/>
          </a:p>
          <a:p>
            <a:r>
              <a:rPr lang="en-US" sz="1700" b="0" i="0" baseline="0"/>
              <a:t>Continuous dataset updates are required to reflect real-time weather conditions effectively.</a:t>
            </a:r>
            <a:endParaRPr lang="en-US" sz="1700"/>
          </a:p>
          <a:p>
            <a:r>
              <a:rPr lang="en-US" sz="1700" b="0" i="0" baseline="0"/>
              <a:t>Difficulty in seamlessly integrating diverse data sources for reliable predictions.</a:t>
            </a:r>
            <a:endParaRPr lang="en-US" sz="1700"/>
          </a:p>
          <a:p>
            <a:r>
              <a:rPr lang="en-US" sz="1700" b="0" i="0" baseline="0"/>
              <a:t>Balancing the need for timely alerts with maintaining high prediction accuracy. </a:t>
            </a:r>
            <a:endParaRPr lang="en-US" sz="1700"/>
          </a:p>
          <a:p>
            <a:endParaRPr lang="en-IN" sz="1700"/>
          </a:p>
        </p:txBody>
      </p:sp>
      <p:pic>
        <p:nvPicPr>
          <p:cNvPr id="5" name="Picture 4">
            <a:extLst>
              <a:ext uri="{FF2B5EF4-FFF2-40B4-BE49-F238E27FC236}">
                <a16:creationId xmlns:a16="http://schemas.microsoft.com/office/drawing/2014/main" id="{CA8F3524-821B-EE56-457E-5792D7408E76}"/>
              </a:ext>
            </a:extLst>
          </p:cNvPr>
          <p:cNvPicPr>
            <a:picLocks noChangeAspect="1"/>
          </p:cNvPicPr>
          <p:nvPr/>
        </p:nvPicPr>
        <p:blipFill>
          <a:blip r:embed="rId2"/>
          <a:srcRect l="26515" r="14172" b="-3"/>
          <a:stretch>
            <a:fillRect/>
          </a:stretch>
        </p:blipFill>
        <p:spPr>
          <a:xfrm>
            <a:off x="6096000" y="1"/>
            <a:ext cx="6102825" cy="6858000"/>
          </a:xfrm>
          <a:prstGeom prst="rect">
            <a:avLst/>
          </a:prstGeom>
        </p:spPr>
      </p:pic>
    </p:spTree>
    <p:extLst>
      <p:ext uri="{BB962C8B-B14F-4D97-AF65-F5344CB8AC3E}">
        <p14:creationId xmlns:p14="http://schemas.microsoft.com/office/powerpoint/2010/main" val="42129369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2" name="Title 1">
            <a:extLst>
              <a:ext uri="{FF2B5EF4-FFF2-40B4-BE49-F238E27FC236}">
                <a16:creationId xmlns:a16="http://schemas.microsoft.com/office/drawing/2014/main" id="{89DC2C73-754B-5176-0AF2-8EB0D8A73D3A}"/>
              </a:ext>
            </a:extLst>
          </p:cNvPr>
          <p:cNvSpPr>
            <a:spLocks noGrp="1"/>
          </p:cNvSpPr>
          <p:nvPr>
            <p:ph type="title"/>
          </p:nvPr>
        </p:nvSpPr>
        <p:spPr>
          <a:xfrm>
            <a:off x="761800" y="176696"/>
            <a:ext cx="5334197" cy="1708242"/>
          </a:xfrm>
        </p:spPr>
        <p:txBody>
          <a:bodyPr anchor="ctr">
            <a:normAutofit/>
          </a:bodyPr>
          <a:lstStyle/>
          <a:p>
            <a:r>
              <a:rPr lang="en-IN" sz="4000" b="1">
                <a:effectLst>
                  <a:outerShdw blurRad="38100" dist="38100" dir="2700000" algn="tl">
                    <a:srgbClr val="000000">
                      <a:alpha val="43137"/>
                    </a:srgbClr>
                  </a:outerShdw>
                </a:effectLst>
              </a:rPr>
              <a:t>Research Gaps</a:t>
            </a:r>
            <a:endParaRPr lang="en-IN" sz="4000"/>
          </a:p>
        </p:txBody>
      </p:sp>
      <p:sp>
        <p:nvSpPr>
          <p:cNvPr id="3" name="Content Placeholder 2">
            <a:extLst>
              <a:ext uri="{FF2B5EF4-FFF2-40B4-BE49-F238E27FC236}">
                <a16:creationId xmlns:a16="http://schemas.microsoft.com/office/drawing/2014/main" id="{865A8304-09FE-D1C5-6E0D-FF36A8E882A0}"/>
              </a:ext>
            </a:extLst>
          </p:cNvPr>
          <p:cNvSpPr>
            <a:spLocks noGrp="1"/>
          </p:cNvSpPr>
          <p:nvPr>
            <p:ph idx="1"/>
          </p:nvPr>
        </p:nvSpPr>
        <p:spPr>
          <a:xfrm>
            <a:off x="-199" y="2039549"/>
            <a:ext cx="6847152" cy="4818964"/>
          </a:xfrm>
        </p:spPr>
        <p:txBody>
          <a:bodyPr anchor="ctr">
            <a:normAutofit/>
          </a:bodyPr>
          <a:lstStyle/>
          <a:p>
            <a:pPr>
              <a:buNone/>
            </a:pPr>
            <a:r>
              <a:rPr lang="en-US" sz="1600"/>
              <a:t>Despite significant advancements in lightning detection and prediction, several limitations persist in existing research and systems:</a:t>
            </a:r>
          </a:p>
          <a:p>
            <a:pPr>
              <a:buNone/>
            </a:pPr>
            <a:r>
              <a:rPr lang="en-US" sz="1600"/>
              <a:t>⚠️ Lack of Real-Time Interfaces</a:t>
            </a:r>
            <a:br>
              <a:rPr lang="en-US" sz="1600" dirty="0"/>
            </a:br>
            <a:r>
              <a:rPr lang="en-US" sz="1600"/>
              <a:t>Most studies provide offline predictions without offering interactive platforms for real-time public access or emergency decision-making.</a:t>
            </a:r>
          </a:p>
          <a:p>
            <a:pPr>
              <a:buNone/>
            </a:pPr>
            <a:r>
              <a:rPr lang="en-US" sz="1600"/>
              <a:t>🧭 Absence of Spatial Clustering</a:t>
            </a:r>
            <a:br>
              <a:rPr lang="en-US" sz="1600" dirty="0"/>
            </a:br>
            <a:r>
              <a:rPr lang="en-US" sz="1600"/>
              <a:t>Few models utilize spatial clustering (e.g., K-Means) to identify high-risk lightning zones, limiting geographic interpretability and region-specific insights.</a:t>
            </a:r>
          </a:p>
          <a:p>
            <a:pPr>
              <a:buNone/>
            </a:pPr>
            <a:r>
              <a:rPr lang="en-US" sz="1600"/>
              <a:t>🌦️ Dependence on Static Weather Data</a:t>
            </a:r>
            <a:br>
              <a:rPr lang="en-US" sz="1600" dirty="0"/>
            </a:br>
            <a:r>
              <a:rPr lang="en-US" sz="1600"/>
              <a:t>Many approaches rely solely on historical or averaged meteorological data, ignoring dynamic temporal variations that are critical for real-time forecasting.</a:t>
            </a:r>
          </a:p>
          <a:p>
            <a:pPr>
              <a:buNone/>
            </a:pPr>
            <a:r>
              <a:rPr lang="en-US" sz="1600"/>
              <a:t>📌 Our system addresses these gaps by integrating:</a:t>
            </a:r>
          </a:p>
          <a:p>
            <a:pPr>
              <a:buFont typeface="Arial" panose="020B0604020202020204" pitchFamily="34" charset="0"/>
              <a:buChar char="•"/>
            </a:pPr>
            <a:r>
              <a:rPr lang="en-US" sz="1600"/>
              <a:t>K-Means clustering for lightning hot zone detection</a:t>
            </a:r>
          </a:p>
          <a:p>
            <a:pPr>
              <a:buFont typeface="Arial" panose="020B0604020202020204" pitchFamily="34" charset="0"/>
              <a:buChar char="•"/>
            </a:pPr>
            <a:r>
              <a:rPr lang="en-US" sz="1600"/>
              <a:t>CNN-based severity classification using dynamic weather features</a:t>
            </a:r>
          </a:p>
          <a:p>
            <a:pPr>
              <a:buFont typeface="Arial" panose="020B0604020202020204" pitchFamily="34" charset="0"/>
              <a:buChar char="•"/>
            </a:pPr>
            <a:r>
              <a:rPr lang="en-US" sz="1600"/>
              <a:t>An interactive web dashboard for real-time visualization and accessibility</a:t>
            </a:r>
          </a:p>
          <a:p>
            <a:endParaRPr lang="en-IN" sz="1600" dirty="0"/>
          </a:p>
          <a:p>
            <a:endParaRPr lang="en-IN" sz="1600" dirty="0"/>
          </a:p>
        </p:txBody>
      </p:sp>
      <p:pic>
        <p:nvPicPr>
          <p:cNvPr id="5" name="Picture 4" descr="Connected wire-frame lines and dots">
            <a:extLst>
              <a:ext uri="{FF2B5EF4-FFF2-40B4-BE49-F238E27FC236}">
                <a16:creationId xmlns:a16="http://schemas.microsoft.com/office/drawing/2014/main" id="{44F8B328-80C2-658A-CE84-6A88FCACB487}"/>
              </a:ext>
            </a:extLst>
          </p:cNvPr>
          <p:cNvPicPr>
            <a:picLocks noChangeAspect="1"/>
          </p:cNvPicPr>
          <p:nvPr/>
        </p:nvPicPr>
        <p:blipFill>
          <a:blip r:embed="rId2"/>
          <a:srcRect l="28994" r="19245" b="-3"/>
          <a:stretch>
            <a:fillRect/>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2610177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0B000402020202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0B000402020202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2" name="Title 1">
            <a:extLst>
              <a:ext uri="{FF2B5EF4-FFF2-40B4-BE49-F238E27FC236}">
                <a16:creationId xmlns:a16="http://schemas.microsoft.com/office/drawing/2014/main" id="{10CE1029-B756-2E24-8793-0E30BCCD13CA}"/>
              </a:ext>
            </a:extLst>
          </p:cNvPr>
          <p:cNvSpPr>
            <a:spLocks noGrp="1"/>
          </p:cNvSpPr>
          <p:nvPr>
            <p:ph type="title"/>
          </p:nvPr>
        </p:nvSpPr>
        <p:spPr>
          <a:xfrm>
            <a:off x="466722" y="586855"/>
            <a:ext cx="3201366" cy="3387497"/>
          </a:xfrm>
        </p:spPr>
        <p:txBody>
          <a:bodyPr anchor="b">
            <a:normAutofit/>
          </a:bodyPr>
          <a:lstStyle/>
          <a:p>
            <a:pPr algn="r"/>
            <a:r>
              <a:rPr lang="en-IN" sz="4000" b="1">
                <a:solidFill>
                  <a:srgbClr val="FFFFFF"/>
                </a:solidFill>
              </a:rPr>
              <a:t>Objectives</a:t>
            </a:r>
            <a:endParaRPr lang="en-IN" sz="4000">
              <a:solidFill>
                <a:srgbClr val="FFFFFF"/>
              </a:solidFill>
            </a:endParaRPr>
          </a:p>
        </p:txBody>
      </p:sp>
      <p:sp>
        <p:nvSpPr>
          <p:cNvPr id="3" name="Content Placeholder 2">
            <a:extLst>
              <a:ext uri="{FF2B5EF4-FFF2-40B4-BE49-F238E27FC236}">
                <a16:creationId xmlns:a16="http://schemas.microsoft.com/office/drawing/2014/main" id="{698E2B32-8123-7C6F-936E-341AF7002D94}"/>
              </a:ext>
            </a:extLst>
          </p:cNvPr>
          <p:cNvSpPr>
            <a:spLocks noGrp="1"/>
          </p:cNvSpPr>
          <p:nvPr>
            <p:ph idx="1"/>
          </p:nvPr>
        </p:nvSpPr>
        <p:spPr>
          <a:xfrm>
            <a:off x="4059303" y="8957"/>
            <a:ext cx="8134563" cy="6860220"/>
          </a:xfrm>
        </p:spPr>
        <p:txBody>
          <a:bodyPr vert="horz" lIns="91440" tIns="45720" rIns="91440" bIns="45720" rtlCol="0" anchor="ctr">
            <a:noAutofit/>
          </a:bodyPr>
          <a:lstStyle/>
          <a:p>
            <a:pPr>
              <a:buNone/>
            </a:pPr>
            <a:r>
              <a:rPr lang="en-US" sz="1800" b="1"/>
              <a:t>The primary objectives of this research project are:</a:t>
            </a:r>
          </a:p>
          <a:p>
            <a:pPr>
              <a:buNone/>
            </a:pPr>
            <a:r>
              <a:rPr lang="en-US" sz="1800"/>
              <a:t>📍 </a:t>
            </a:r>
            <a:r>
              <a:rPr lang="en-US" sz="1800" b="1"/>
              <a:t>Cluster lightning zones using spatial clustering</a:t>
            </a:r>
          </a:p>
          <a:p>
            <a:pPr>
              <a:buFont typeface="Arial" panose="020B0604020202020204" pitchFamily="34" charset="0"/>
              <a:buChar char="•"/>
            </a:pPr>
            <a:r>
              <a:rPr lang="en-US" sz="1800"/>
              <a:t>Apply K-Means clustering on latitude and longitude to classify strike-prone areas into Red (high risk), Orange (moderate), and Yellow (low risk) zones.</a:t>
            </a:r>
          </a:p>
          <a:p>
            <a:pPr>
              <a:buNone/>
            </a:pPr>
            <a:r>
              <a:rPr lang="en-US" sz="1800"/>
              <a:t>🧠 </a:t>
            </a:r>
            <a:r>
              <a:rPr lang="en-US" sz="1800" b="1"/>
              <a:t>Predict high-risk lightning strikes</a:t>
            </a:r>
          </a:p>
          <a:p>
            <a:pPr>
              <a:buFont typeface="Arial" panose="020B0604020202020204" pitchFamily="34" charset="0"/>
              <a:buChar char="•"/>
            </a:pPr>
            <a:r>
              <a:rPr lang="en-US" sz="1800"/>
              <a:t>Train a Convolutional Neural Network (CNN) to classify whether a strike occurs in a high-risk (Red) zone using features such as:</a:t>
            </a:r>
          </a:p>
          <a:p>
            <a:pPr marL="742950" lvl="1" indent="-285750">
              <a:buFont typeface="Arial" panose="020B0604020202020204" pitchFamily="34" charset="0"/>
              <a:buChar char="•"/>
            </a:pPr>
            <a:r>
              <a:rPr lang="en-US" sz="1800"/>
              <a:t>Temperature</a:t>
            </a:r>
          </a:p>
          <a:p>
            <a:pPr marL="742950" lvl="1" indent="-285750">
              <a:buFont typeface="Arial" panose="020B0604020202020204" pitchFamily="34" charset="0"/>
              <a:buChar char="•"/>
            </a:pPr>
            <a:r>
              <a:rPr lang="en-US" sz="1800"/>
              <a:t>Air Pressure</a:t>
            </a:r>
          </a:p>
          <a:p>
            <a:pPr marL="742950" lvl="1" indent="-285750">
              <a:buFont typeface="Arial" panose="020B0604020202020204" pitchFamily="34" charset="0"/>
              <a:buChar char="•"/>
            </a:pPr>
            <a:r>
              <a:rPr lang="en-US" sz="1800"/>
              <a:t>Wind Speed</a:t>
            </a:r>
          </a:p>
          <a:p>
            <a:pPr marL="742950" lvl="1" indent="-285750">
              <a:buFont typeface="Arial" panose="020B0604020202020204" pitchFamily="34" charset="0"/>
              <a:buChar char="•"/>
            </a:pPr>
            <a:r>
              <a:rPr lang="en-US" sz="1800"/>
              <a:t>Humidity</a:t>
            </a:r>
          </a:p>
          <a:p>
            <a:pPr marL="742950" lvl="1" indent="-285750">
              <a:buFont typeface="Arial" panose="020B0604020202020204" pitchFamily="34" charset="0"/>
              <a:buChar char="•"/>
            </a:pPr>
            <a:r>
              <a:rPr lang="en-US" sz="1800"/>
              <a:t>Altitude</a:t>
            </a:r>
          </a:p>
          <a:p>
            <a:pPr marL="742950" lvl="1" indent="-285750">
              <a:buFont typeface="Arial" panose="020B0604020202020204" pitchFamily="34" charset="0"/>
              <a:buChar char="•"/>
            </a:pPr>
            <a:r>
              <a:rPr lang="en-US" sz="1800"/>
              <a:t>Time (hour/month)</a:t>
            </a:r>
          </a:p>
          <a:p>
            <a:pPr>
              <a:buNone/>
            </a:pPr>
            <a:r>
              <a:rPr lang="en-US" sz="1800" b="1"/>
              <a:t>🌐 Develop an interactive lightning monitoring system</a:t>
            </a:r>
          </a:p>
          <a:p>
            <a:pPr>
              <a:buFont typeface="Arial" panose="020B0604020202020204" pitchFamily="34" charset="0"/>
              <a:buChar char="•"/>
            </a:pPr>
            <a:r>
              <a:rPr lang="en-US" sz="1800"/>
              <a:t>Build a web-based dashboard using HTML, Leaflet.js, and Python (Flask) to:</a:t>
            </a:r>
          </a:p>
          <a:p>
            <a:pPr marL="742950" lvl="1" indent="-285750">
              <a:buFont typeface="Arial" panose="020B0604020202020204" pitchFamily="34" charset="0"/>
              <a:buChar char="•"/>
            </a:pPr>
            <a:r>
              <a:rPr lang="en-US" sz="1800"/>
              <a:t>Visualize clustered lightning zones on an interactive map</a:t>
            </a:r>
          </a:p>
          <a:p>
            <a:pPr marL="742950" lvl="1" indent="-285750">
              <a:buFont typeface="Arial" panose="020B0604020202020204" pitchFamily="34" charset="0"/>
              <a:buChar char="•"/>
            </a:pPr>
            <a:r>
              <a:rPr lang="en-US" sz="1800"/>
              <a:t>Display real-time strike trends and severity zones</a:t>
            </a:r>
          </a:p>
          <a:p>
            <a:pPr marL="742950" lvl="1" indent="-285750">
              <a:buFont typeface="Arial" panose="020B0604020202020204" pitchFamily="34" charset="0"/>
              <a:buChar char="•"/>
            </a:pPr>
            <a:r>
              <a:rPr lang="en-US" sz="1800"/>
              <a:t>Enable alerts and public access for emergency awareness</a:t>
            </a:r>
          </a:p>
          <a:p>
            <a:endParaRPr lang="en-IN" sz="1800" dirty="0"/>
          </a:p>
          <a:p>
            <a:endParaRPr lang="en-IN" sz="1800" dirty="0"/>
          </a:p>
        </p:txBody>
      </p:sp>
    </p:spTree>
    <p:extLst>
      <p:ext uri="{BB962C8B-B14F-4D97-AF65-F5344CB8AC3E}">
        <p14:creationId xmlns:p14="http://schemas.microsoft.com/office/powerpoint/2010/main" val="17815716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2" name="Title 1">
            <a:extLst>
              <a:ext uri="{FF2B5EF4-FFF2-40B4-BE49-F238E27FC236}">
                <a16:creationId xmlns:a16="http://schemas.microsoft.com/office/drawing/2014/main" id="{FFF364CE-3F90-21DD-C274-3057AAAC91B5}"/>
              </a:ext>
            </a:extLst>
          </p:cNvPr>
          <p:cNvSpPr>
            <a:spLocks noGrp="1"/>
          </p:cNvSpPr>
          <p:nvPr>
            <p:ph type="title"/>
          </p:nvPr>
        </p:nvSpPr>
        <p:spPr>
          <a:xfrm>
            <a:off x="4553733" y="217159"/>
            <a:ext cx="3264628" cy="891537"/>
          </a:xfrm>
        </p:spPr>
        <p:txBody>
          <a:bodyPr anchor="b">
            <a:normAutofit/>
          </a:bodyPr>
          <a:lstStyle/>
          <a:p>
            <a:r>
              <a:rPr lang="en-US" sz="4000" b="1" kern="1200">
                <a:effectLst>
                  <a:outerShdw blurRad="38100" dist="38100" dir="2700000" algn="tl">
                    <a:srgbClr val="000000">
                      <a:alpha val="43137"/>
                    </a:srgbClr>
                  </a:outerShdw>
                </a:effectLst>
                <a:latin typeface="+mj-lt"/>
                <a:ea typeface="+mj-ea"/>
                <a:cs typeface="+mj-cs"/>
              </a:rPr>
              <a:t>Methodology</a:t>
            </a:r>
            <a:endParaRPr lang="en-IN" sz="4000"/>
          </a:p>
        </p:txBody>
      </p:sp>
      <p:pic>
        <p:nvPicPr>
          <p:cNvPr id="6" name="Picture 5">
            <a:extLst>
              <a:ext uri="{FF2B5EF4-FFF2-40B4-BE49-F238E27FC236}">
                <a16:creationId xmlns:a16="http://schemas.microsoft.com/office/drawing/2014/main" id="{4367A04E-0F70-4D38-DC13-36920A47228A}"/>
              </a:ext>
            </a:extLst>
          </p:cNvPr>
          <p:cNvPicPr>
            <a:picLocks noChangeAspect="1"/>
          </p:cNvPicPr>
          <p:nvPr/>
        </p:nvPicPr>
        <p:blipFill>
          <a:blip r:embed="rId3"/>
          <a:srcRect l="46525" r="14009" b="9"/>
          <a:stretch>
            <a:fillRect/>
          </a:stretch>
        </p:blipFill>
        <p:spPr>
          <a:xfrm>
            <a:off x="1" y="10"/>
            <a:ext cx="4196496" cy="6857990"/>
          </a:xfrm>
          <a:prstGeom prst="rect">
            <a:avLst/>
          </a:prstGeom>
          <a:effectLst/>
        </p:spPr>
      </p:pic>
      <p:graphicFrame>
        <p:nvGraphicFramePr>
          <p:cNvPr id="5" name="Content Placeholder 2">
            <a:extLst>
              <a:ext uri="{FF2B5EF4-FFF2-40B4-BE49-F238E27FC236}">
                <a16:creationId xmlns:a16="http://schemas.microsoft.com/office/drawing/2014/main" id="{5A59103E-D95F-0E84-3F9E-CB6A4345BEA0}"/>
              </a:ext>
            </a:extLst>
          </p:cNvPr>
          <p:cNvGraphicFramePr>
            <a:graphicFrameLocks noGrp="1"/>
          </p:cNvGraphicFramePr>
          <p:nvPr>
            <p:ph idx="1"/>
          </p:nvPr>
        </p:nvGraphicFramePr>
        <p:xfrm>
          <a:off x="4200343" y="1106700"/>
          <a:ext cx="7991234" cy="572617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16591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pic>
        <p:nvPicPr>
          <p:cNvPr id="4" name="Picture 2" descr="Generated image">
            <a:extLst>
              <a:ext uri="{FF2B5EF4-FFF2-40B4-BE49-F238E27FC236}">
                <a16:creationId xmlns:a16="http://schemas.microsoft.com/office/drawing/2014/main" id="{DDB63C9E-00CC-6CA3-6287-906F576F9AB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922917" y="643467"/>
            <a:ext cx="8346166"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3461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ptos" panose="020B0004020202020204"/>
              <a:ea typeface="+mn-ea"/>
              <a:cs typeface="+mn-cs"/>
            </a:endParaRPr>
          </a:p>
        </p:txBody>
      </p:sp>
      <p:sp>
        <p:nvSpPr>
          <p:cNvPr id="2" name="Title 1">
            <a:extLst>
              <a:ext uri="{FF2B5EF4-FFF2-40B4-BE49-F238E27FC236}">
                <a16:creationId xmlns:a16="http://schemas.microsoft.com/office/drawing/2014/main" id="{5BAE7CC2-A199-C1E1-1D36-2772213237CF}"/>
              </a:ext>
            </a:extLst>
          </p:cNvPr>
          <p:cNvSpPr>
            <a:spLocks noGrp="1"/>
          </p:cNvSpPr>
          <p:nvPr>
            <p:ph type="title"/>
          </p:nvPr>
        </p:nvSpPr>
        <p:spPr>
          <a:xfrm>
            <a:off x="1295400" y="669925"/>
            <a:ext cx="4800600" cy="1325563"/>
          </a:xfrm>
        </p:spPr>
        <p:txBody>
          <a:bodyPr anchor="b">
            <a:normAutofit/>
          </a:bodyPr>
          <a:lstStyle/>
          <a:p>
            <a:r>
              <a:rPr lang="en-IN" sz="2400">
                <a:solidFill>
                  <a:schemeClr val="bg1"/>
                </a:solidFill>
              </a:rPr>
              <a:t>Q. Why require Machine Learning if we have direct Longitudinal and latitudinal data?</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ECF2C08-B517-1072-F0E0-13ADB8DC6D9D}"/>
              </a:ext>
            </a:extLst>
          </p:cNvPr>
          <p:cNvSpPr>
            <a:spLocks noGrp="1"/>
          </p:cNvSpPr>
          <p:nvPr>
            <p:ph idx="1"/>
          </p:nvPr>
        </p:nvSpPr>
        <p:spPr>
          <a:xfrm>
            <a:off x="1295400" y="2288833"/>
            <a:ext cx="4800600" cy="3711571"/>
          </a:xfrm>
        </p:spPr>
        <p:txBody>
          <a:bodyPr>
            <a:normAutofit/>
          </a:bodyPr>
          <a:lstStyle/>
          <a:p>
            <a:r>
              <a:rPr lang="en-IN" sz="2000">
                <a:solidFill>
                  <a:schemeClr val="bg1"/>
                </a:solidFill>
              </a:rPr>
              <a:t>This is so because we not just want a historical data to predict for a single time but also to know about present weather scenario and update it in data set, as the amount of data increases exponentially. The exponential rate can be seen from an example of --- Edmund [near Tulsa USA] and Atlantic Ocean felt lightning strike count as 38,000+ in last 48 hours. This shows that the data needs to be updated as frequently as possible for more accuracy which traditional researches lack.</a:t>
            </a:r>
          </a:p>
          <a:p>
            <a:endParaRPr lang="en-IN" sz="2000">
              <a:solidFill>
                <a:schemeClr val="bg1"/>
              </a:solidFill>
            </a:endParaRPr>
          </a:p>
        </p:txBody>
      </p:sp>
      <p:pic>
        <p:nvPicPr>
          <p:cNvPr id="4" name="Picture 3">
            <a:extLst>
              <a:ext uri="{FF2B5EF4-FFF2-40B4-BE49-F238E27FC236}">
                <a16:creationId xmlns:a16="http://schemas.microsoft.com/office/drawing/2014/main" id="{4006953E-34C4-1BCD-65BE-80FA50965CDB}"/>
              </a:ext>
            </a:extLst>
          </p:cNvPr>
          <p:cNvPicPr>
            <a:picLocks noChangeAspect="1"/>
          </p:cNvPicPr>
          <p:nvPr/>
        </p:nvPicPr>
        <p:blipFill>
          <a:blip r:embed="rId2"/>
          <a:srcRect l="5745" t="29037" b="23412"/>
          <a:stretch/>
        </p:blipFill>
        <p:spPr>
          <a:xfrm>
            <a:off x="7163137" y="369913"/>
            <a:ext cx="2552752" cy="2784532"/>
          </a:xfrm>
          <a:prstGeom prst="rect">
            <a:avLst/>
          </a:prstGeom>
        </p:spPr>
      </p:pic>
      <p:sp>
        <p:nvSpPr>
          <p:cNvPr id="14" name="Rectangle 13">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pic>
        <p:nvPicPr>
          <p:cNvPr id="5" name="Picture 4">
            <a:extLst>
              <a:ext uri="{FF2B5EF4-FFF2-40B4-BE49-F238E27FC236}">
                <a16:creationId xmlns:a16="http://schemas.microsoft.com/office/drawing/2014/main" id="{7754F10D-ACC8-3B8B-BEE3-EF6D93E4A0DC}"/>
              </a:ext>
            </a:extLst>
          </p:cNvPr>
          <p:cNvPicPr>
            <a:picLocks noChangeAspect="1"/>
          </p:cNvPicPr>
          <p:nvPr/>
        </p:nvPicPr>
        <p:blipFill>
          <a:blip r:embed="rId3"/>
          <a:srcRect l="385" t="39229" r="28158" b="1038"/>
          <a:stretch/>
        </p:blipFill>
        <p:spPr>
          <a:xfrm>
            <a:off x="8210710" y="3730267"/>
            <a:ext cx="3244542" cy="2784532"/>
          </a:xfrm>
          <a:prstGeom prst="rect">
            <a:avLst/>
          </a:prstGeom>
        </p:spPr>
      </p:pic>
      <p:sp>
        <p:nvSpPr>
          <p:cNvPr id="16" name="Rectangle 15">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0B0004020202020204"/>
              <a:ea typeface="+mn-ea"/>
              <a:cs typeface="+mn-cs"/>
            </a:endParaRPr>
          </a:p>
        </p:txBody>
      </p:sp>
    </p:spTree>
    <p:extLst>
      <p:ext uri="{BB962C8B-B14F-4D97-AF65-F5344CB8AC3E}">
        <p14:creationId xmlns:p14="http://schemas.microsoft.com/office/powerpoint/2010/main" val="12528980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1622</Words>
  <Application>Microsoft Office PowerPoint</Application>
  <PresentationFormat>Widescreen</PresentationFormat>
  <Paragraphs>151</Paragraphs>
  <Slides>18</Slides>
  <Notes>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18</vt:i4>
      </vt:variant>
    </vt:vector>
  </HeadingPairs>
  <TitlesOfParts>
    <vt:vector size="25" baseType="lpstr">
      <vt:lpstr>Aptos</vt:lpstr>
      <vt:lpstr>Aptos Display</vt:lpstr>
      <vt:lpstr>Arial</vt:lpstr>
      <vt:lpstr>Calibri</vt:lpstr>
      <vt:lpstr>Calibri Light</vt:lpstr>
      <vt:lpstr>Office Theme</vt:lpstr>
      <vt:lpstr>1_office theme</vt:lpstr>
      <vt:lpstr>Lightning Strike Prediction Model</vt:lpstr>
      <vt:lpstr>Introduction</vt:lpstr>
      <vt:lpstr>Literature Survey</vt:lpstr>
      <vt:lpstr>Gap Identification of present resources  </vt:lpstr>
      <vt:lpstr>Research Gaps</vt:lpstr>
      <vt:lpstr>Objectives</vt:lpstr>
      <vt:lpstr>Methodology</vt:lpstr>
      <vt:lpstr>PowerPoint Presentation</vt:lpstr>
      <vt:lpstr>Q. Why require Machine Learning if we have direct Longitudinal and latitudinal data?</vt:lpstr>
      <vt:lpstr>Work Done</vt:lpstr>
      <vt:lpstr>Results and Findings</vt:lpstr>
      <vt:lpstr>PowerPoint Presentation</vt:lpstr>
      <vt:lpstr>Web Integration &amp; Deployment</vt:lpstr>
      <vt:lpstr>PowerPoint Presentation</vt:lpstr>
      <vt:lpstr>PowerPoint Presentation</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Sudhanshuman Barkulia</dc:creator>
  <cp:lastModifiedBy>Ankit Anupam</cp:lastModifiedBy>
  <cp:revision>3</cp:revision>
  <dcterms:created xsi:type="dcterms:W3CDTF">2025-05-21T19:43:37Z</dcterms:created>
  <dcterms:modified xsi:type="dcterms:W3CDTF">2025-11-12T05:28:06Z</dcterms:modified>
</cp:coreProperties>
</file>

<file path=docProps/thumbnail.jpeg>
</file>